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2" r:id="rId4"/>
  </p:sldMasterIdLst>
  <p:notesMasterIdLst>
    <p:notesMasterId r:id="rId50"/>
  </p:notesMasterIdLst>
  <p:sldIdLst>
    <p:sldId id="272" r:id="rId5"/>
    <p:sldId id="273" r:id="rId6"/>
    <p:sldId id="376" r:id="rId7"/>
    <p:sldId id="275" r:id="rId8"/>
    <p:sldId id="278" r:id="rId9"/>
    <p:sldId id="280" r:id="rId10"/>
    <p:sldId id="478" r:id="rId11"/>
    <p:sldId id="328" r:id="rId12"/>
    <p:sldId id="329" r:id="rId13"/>
    <p:sldId id="330" r:id="rId14"/>
    <p:sldId id="331" r:id="rId15"/>
    <p:sldId id="332" r:id="rId16"/>
    <p:sldId id="327" r:id="rId17"/>
    <p:sldId id="333" r:id="rId18"/>
    <p:sldId id="334" r:id="rId19"/>
    <p:sldId id="335" r:id="rId20"/>
    <p:sldId id="480" r:id="rId21"/>
    <p:sldId id="484" r:id="rId22"/>
    <p:sldId id="338" r:id="rId23"/>
    <p:sldId id="349" r:id="rId24"/>
    <p:sldId id="485" r:id="rId25"/>
    <p:sldId id="342" r:id="rId26"/>
    <p:sldId id="340" r:id="rId27"/>
    <p:sldId id="482" r:id="rId28"/>
    <p:sldId id="486" r:id="rId29"/>
    <p:sldId id="487" r:id="rId30"/>
    <p:sldId id="488" r:id="rId31"/>
    <p:sldId id="489" r:id="rId32"/>
    <p:sldId id="345" r:id="rId33"/>
    <p:sldId id="490" r:id="rId34"/>
    <p:sldId id="491" r:id="rId35"/>
    <p:sldId id="492" r:id="rId36"/>
    <p:sldId id="348" r:id="rId37"/>
    <p:sldId id="493" r:id="rId38"/>
    <p:sldId id="495" r:id="rId39"/>
    <p:sldId id="496" r:id="rId40"/>
    <p:sldId id="347" r:id="rId41"/>
    <p:sldId id="497" r:id="rId42"/>
    <p:sldId id="498" r:id="rId43"/>
    <p:sldId id="499" r:id="rId44"/>
    <p:sldId id="502" r:id="rId45"/>
    <p:sldId id="501" r:id="rId46"/>
    <p:sldId id="500" r:id="rId47"/>
    <p:sldId id="350" r:id="rId48"/>
    <p:sldId id="292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519E"/>
    <a:srgbClr val="660066"/>
    <a:srgbClr val="2DA9E1"/>
    <a:srgbClr val="1C3665"/>
    <a:srgbClr val="8EC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015"/>
    <p:restoredTop sz="94694"/>
  </p:normalViewPr>
  <p:slideViewPr>
    <p:cSldViewPr snapToGrid="0" snapToObjects="1">
      <p:cViewPr varScale="1">
        <p:scale>
          <a:sx n="155" d="100"/>
          <a:sy n="155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8B4A4F-D8F6-B944-9B2D-42EA5EA50491}" type="doc">
      <dgm:prSet loTypeId="urn:microsoft.com/office/officeart/2005/8/layout/funnel1" loCatId="" qsTypeId="urn:microsoft.com/office/officeart/2005/8/quickstyle/3d3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C1145A1-813A-9748-9C11-7534728D53D7}">
      <dgm:prSet phldrT="[Text]"/>
      <dgm:spPr/>
      <dgm:t>
        <a:bodyPr/>
        <a:lstStyle/>
        <a:p>
          <a:r>
            <a:rPr lang="en-US" dirty="0"/>
            <a:t>LA</a:t>
          </a:r>
        </a:p>
      </dgm:t>
    </dgm:pt>
    <dgm:pt modelId="{681468E9-84DA-1643-AF7F-5EFD827EFA67}" type="parTrans" cxnId="{2937D61E-A4EE-BC44-9C41-676884DA22CB}">
      <dgm:prSet/>
      <dgm:spPr/>
      <dgm:t>
        <a:bodyPr/>
        <a:lstStyle/>
        <a:p>
          <a:endParaRPr lang="en-US"/>
        </a:p>
      </dgm:t>
    </dgm:pt>
    <dgm:pt modelId="{43BF60C2-8921-8F4E-BE7E-9EE30062BCFF}" type="sibTrans" cxnId="{2937D61E-A4EE-BC44-9C41-676884DA22CB}">
      <dgm:prSet/>
      <dgm:spPr/>
      <dgm:t>
        <a:bodyPr/>
        <a:lstStyle/>
        <a:p>
          <a:endParaRPr lang="en-US"/>
        </a:p>
      </dgm:t>
    </dgm:pt>
    <dgm:pt modelId="{755B33BE-D26A-B44A-B5C2-1BB640B0D3AF}">
      <dgm:prSet phldrT="[Text]"/>
      <dgm:spPr/>
      <dgm:t>
        <a:bodyPr/>
        <a:lstStyle/>
        <a:p>
          <a:r>
            <a:rPr lang="en-US" dirty="0"/>
            <a:t>Opt</a:t>
          </a:r>
        </a:p>
      </dgm:t>
    </dgm:pt>
    <dgm:pt modelId="{C710C2D3-76FB-9E40-82E2-F26B9649D4F4}" type="parTrans" cxnId="{AA3B7821-6679-BD44-A9CA-1330C6C2E415}">
      <dgm:prSet/>
      <dgm:spPr/>
      <dgm:t>
        <a:bodyPr/>
        <a:lstStyle/>
        <a:p>
          <a:endParaRPr lang="en-US"/>
        </a:p>
      </dgm:t>
    </dgm:pt>
    <dgm:pt modelId="{F13B8BB8-D8E8-4C48-BC82-A41278993047}" type="sibTrans" cxnId="{AA3B7821-6679-BD44-A9CA-1330C6C2E415}">
      <dgm:prSet/>
      <dgm:spPr/>
      <dgm:t>
        <a:bodyPr/>
        <a:lstStyle/>
        <a:p>
          <a:endParaRPr lang="en-US"/>
        </a:p>
      </dgm:t>
    </dgm:pt>
    <dgm:pt modelId="{98565CD9-AE22-B941-BB90-4250F303C8DA}">
      <dgm:prSet phldrT="[Text]"/>
      <dgm:spPr/>
      <dgm:t>
        <a:bodyPr/>
        <a:lstStyle/>
        <a:p>
          <a:r>
            <a:rPr lang="en-US" baseline="0"/>
            <a:t>Alg</a:t>
          </a:r>
          <a:endParaRPr lang="en-US" baseline="0" dirty="0"/>
        </a:p>
      </dgm:t>
    </dgm:pt>
    <dgm:pt modelId="{E25B7634-D9DF-9047-B996-F92D550B16C8}" type="parTrans" cxnId="{19246186-428B-EC41-83A8-D4B97AD67E86}">
      <dgm:prSet/>
      <dgm:spPr/>
      <dgm:t>
        <a:bodyPr/>
        <a:lstStyle/>
        <a:p>
          <a:endParaRPr lang="en-US"/>
        </a:p>
      </dgm:t>
    </dgm:pt>
    <dgm:pt modelId="{3FC51642-E8A9-0246-86DB-7920AF1DBF02}" type="sibTrans" cxnId="{19246186-428B-EC41-83A8-D4B97AD67E86}">
      <dgm:prSet/>
      <dgm:spPr/>
      <dgm:t>
        <a:bodyPr/>
        <a:lstStyle/>
        <a:p>
          <a:endParaRPr lang="en-US"/>
        </a:p>
      </dgm:t>
    </dgm:pt>
    <dgm:pt modelId="{7ABC821C-D61C-8B48-A06E-B475A3875706}">
      <dgm:prSet phldrT="[Text]"/>
      <dgm:spPr/>
      <dgm:t>
        <a:bodyPr/>
        <a:lstStyle/>
        <a:p>
          <a:r>
            <a:rPr lang="en-US" dirty="0"/>
            <a:t>Stat</a:t>
          </a:r>
        </a:p>
      </dgm:t>
    </dgm:pt>
    <dgm:pt modelId="{939B5312-CFFE-594B-AEA1-1A6D522C9175}" type="parTrans" cxnId="{D8BD2E0D-3B20-8C43-BA8F-98DD2BF37459}">
      <dgm:prSet/>
      <dgm:spPr/>
      <dgm:t>
        <a:bodyPr/>
        <a:lstStyle/>
        <a:p>
          <a:endParaRPr lang="en-US"/>
        </a:p>
      </dgm:t>
    </dgm:pt>
    <dgm:pt modelId="{EABDAC6D-0388-5942-A73D-C76E60D2F792}" type="sibTrans" cxnId="{D8BD2E0D-3B20-8C43-BA8F-98DD2BF37459}">
      <dgm:prSet/>
      <dgm:spPr/>
      <dgm:t>
        <a:bodyPr/>
        <a:lstStyle/>
        <a:p>
          <a:endParaRPr lang="en-US"/>
        </a:p>
      </dgm:t>
    </dgm:pt>
    <dgm:pt modelId="{D127AAF8-4B3C-7440-9DCD-060AF1558B3B}" type="pres">
      <dgm:prSet presAssocID="{808B4A4F-D8F6-B944-9B2D-42EA5EA50491}" presName="Name0" presStyleCnt="0">
        <dgm:presLayoutVars>
          <dgm:chMax val="4"/>
          <dgm:resizeHandles val="exact"/>
        </dgm:presLayoutVars>
      </dgm:prSet>
      <dgm:spPr/>
    </dgm:pt>
    <dgm:pt modelId="{B1645E0F-4D10-8543-865E-7CD2E3D2D8B4}" type="pres">
      <dgm:prSet presAssocID="{808B4A4F-D8F6-B944-9B2D-42EA5EA50491}" presName="ellipse" presStyleLbl="trBgShp" presStyleIdx="0" presStyleCnt="1"/>
      <dgm:spPr/>
    </dgm:pt>
    <dgm:pt modelId="{4C74C9BA-573A-5748-865A-AFFF7EC90061}" type="pres">
      <dgm:prSet presAssocID="{808B4A4F-D8F6-B944-9B2D-42EA5EA50491}" presName="arrow1" presStyleLbl="fgShp" presStyleIdx="0" presStyleCnt="1"/>
      <dgm:spPr/>
    </dgm:pt>
    <dgm:pt modelId="{44944975-8489-C148-81F8-5255650F2976}" type="pres">
      <dgm:prSet presAssocID="{808B4A4F-D8F6-B944-9B2D-42EA5EA50491}" presName="rectangle" presStyleLbl="revTx" presStyleIdx="0" presStyleCnt="1">
        <dgm:presLayoutVars>
          <dgm:bulletEnabled val="1"/>
        </dgm:presLayoutVars>
      </dgm:prSet>
      <dgm:spPr/>
    </dgm:pt>
    <dgm:pt modelId="{2BD30FB6-0C68-704F-AD21-6C3AE7033BEC}" type="pres">
      <dgm:prSet presAssocID="{7ABC821C-D61C-8B48-A06E-B475A3875706}" presName="item1" presStyleLbl="node1" presStyleIdx="0" presStyleCnt="3">
        <dgm:presLayoutVars>
          <dgm:bulletEnabled val="1"/>
        </dgm:presLayoutVars>
      </dgm:prSet>
      <dgm:spPr/>
    </dgm:pt>
    <dgm:pt modelId="{F44C8D5F-B589-4346-9F68-3016F3E34E1D}" type="pres">
      <dgm:prSet presAssocID="{755B33BE-D26A-B44A-B5C2-1BB640B0D3AF}" presName="item2" presStyleLbl="node1" presStyleIdx="1" presStyleCnt="3">
        <dgm:presLayoutVars>
          <dgm:bulletEnabled val="1"/>
        </dgm:presLayoutVars>
      </dgm:prSet>
      <dgm:spPr/>
    </dgm:pt>
    <dgm:pt modelId="{E456B3D4-3F5A-5747-9E5C-CF4E03659D05}" type="pres">
      <dgm:prSet presAssocID="{98565CD9-AE22-B941-BB90-4250F303C8DA}" presName="item3" presStyleLbl="node1" presStyleIdx="2" presStyleCnt="3">
        <dgm:presLayoutVars>
          <dgm:bulletEnabled val="1"/>
        </dgm:presLayoutVars>
      </dgm:prSet>
      <dgm:spPr/>
    </dgm:pt>
    <dgm:pt modelId="{23E6FC04-4B15-D641-BED6-B9B7CDC5C7A8}" type="pres">
      <dgm:prSet presAssocID="{808B4A4F-D8F6-B944-9B2D-42EA5EA50491}" presName="funnel" presStyleLbl="trAlignAcc1" presStyleIdx="0" presStyleCnt="1"/>
      <dgm:spPr/>
    </dgm:pt>
  </dgm:ptLst>
  <dgm:cxnLst>
    <dgm:cxn modelId="{D8BD2E0D-3B20-8C43-BA8F-98DD2BF37459}" srcId="{808B4A4F-D8F6-B944-9B2D-42EA5EA50491}" destId="{7ABC821C-D61C-8B48-A06E-B475A3875706}" srcOrd="1" destOrd="0" parTransId="{939B5312-CFFE-594B-AEA1-1A6D522C9175}" sibTransId="{EABDAC6D-0388-5942-A73D-C76E60D2F792}"/>
    <dgm:cxn modelId="{64EEB60F-7175-334F-8ABD-07EE55068A89}" type="presOf" srcId="{755B33BE-D26A-B44A-B5C2-1BB640B0D3AF}" destId="{2BD30FB6-0C68-704F-AD21-6C3AE7033BEC}" srcOrd="0" destOrd="0" presId="urn:microsoft.com/office/officeart/2005/8/layout/funnel1"/>
    <dgm:cxn modelId="{2937D61E-A4EE-BC44-9C41-676884DA22CB}" srcId="{808B4A4F-D8F6-B944-9B2D-42EA5EA50491}" destId="{5C1145A1-813A-9748-9C11-7534728D53D7}" srcOrd="0" destOrd="0" parTransId="{681468E9-84DA-1643-AF7F-5EFD827EFA67}" sibTransId="{43BF60C2-8921-8F4E-BE7E-9EE30062BCFF}"/>
    <dgm:cxn modelId="{1D8E4F21-AA47-2543-A864-6D5C66138079}" type="presOf" srcId="{98565CD9-AE22-B941-BB90-4250F303C8DA}" destId="{44944975-8489-C148-81F8-5255650F2976}" srcOrd="0" destOrd="0" presId="urn:microsoft.com/office/officeart/2005/8/layout/funnel1"/>
    <dgm:cxn modelId="{AA3B7821-6679-BD44-A9CA-1330C6C2E415}" srcId="{808B4A4F-D8F6-B944-9B2D-42EA5EA50491}" destId="{755B33BE-D26A-B44A-B5C2-1BB640B0D3AF}" srcOrd="2" destOrd="0" parTransId="{C710C2D3-76FB-9E40-82E2-F26B9649D4F4}" sibTransId="{F13B8BB8-D8E8-4C48-BC82-A41278993047}"/>
    <dgm:cxn modelId="{50F38034-0C6D-324A-BA88-99530BE227C1}" type="presOf" srcId="{5C1145A1-813A-9748-9C11-7534728D53D7}" destId="{E456B3D4-3F5A-5747-9E5C-CF4E03659D05}" srcOrd="0" destOrd="0" presId="urn:microsoft.com/office/officeart/2005/8/layout/funnel1"/>
    <dgm:cxn modelId="{DAEA025F-04E4-594A-B371-5709075D6979}" type="presOf" srcId="{7ABC821C-D61C-8B48-A06E-B475A3875706}" destId="{F44C8D5F-B589-4346-9F68-3016F3E34E1D}" srcOrd="0" destOrd="0" presId="urn:microsoft.com/office/officeart/2005/8/layout/funnel1"/>
    <dgm:cxn modelId="{DAF3497A-7978-0B4E-B764-4F55E019D3D4}" type="presOf" srcId="{808B4A4F-D8F6-B944-9B2D-42EA5EA50491}" destId="{D127AAF8-4B3C-7440-9DCD-060AF1558B3B}" srcOrd="0" destOrd="0" presId="urn:microsoft.com/office/officeart/2005/8/layout/funnel1"/>
    <dgm:cxn modelId="{19246186-428B-EC41-83A8-D4B97AD67E86}" srcId="{808B4A4F-D8F6-B944-9B2D-42EA5EA50491}" destId="{98565CD9-AE22-B941-BB90-4250F303C8DA}" srcOrd="3" destOrd="0" parTransId="{E25B7634-D9DF-9047-B996-F92D550B16C8}" sibTransId="{3FC51642-E8A9-0246-86DB-7920AF1DBF02}"/>
    <dgm:cxn modelId="{0C8CE8C4-0067-4C4C-BB6D-0DA7ADC91ABB}" type="presParOf" srcId="{D127AAF8-4B3C-7440-9DCD-060AF1558B3B}" destId="{B1645E0F-4D10-8543-865E-7CD2E3D2D8B4}" srcOrd="0" destOrd="0" presId="urn:microsoft.com/office/officeart/2005/8/layout/funnel1"/>
    <dgm:cxn modelId="{706516F7-F675-0D42-87F9-CCF6C1466D84}" type="presParOf" srcId="{D127AAF8-4B3C-7440-9DCD-060AF1558B3B}" destId="{4C74C9BA-573A-5748-865A-AFFF7EC90061}" srcOrd="1" destOrd="0" presId="urn:microsoft.com/office/officeart/2005/8/layout/funnel1"/>
    <dgm:cxn modelId="{600D0DD8-CBCC-0743-B2CA-722E0B360060}" type="presParOf" srcId="{D127AAF8-4B3C-7440-9DCD-060AF1558B3B}" destId="{44944975-8489-C148-81F8-5255650F2976}" srcOrd="2" destOrd="0" presId="urn:microsoft.com/office/officeart/2005/8/layout/funnel1"/>
    <dgm:cxn modelId="{69248FE8-197B-5D47-B0EE-B109D9C51CE9}" type="presParOf" srcId="{D127AAF8-4B3C-7440-9DCD-060AF1558B3B}" destId="{2BD30FB6-0C68-704F-AD21-6C3AE7033BEC}" srcOrd="3" destOrd="0" presId="urn:microsoft.com/office/officeart/2005/8/layout/funnel1"/>
    <dgm:cxn modelId="{BCCF6E97-A71C-B04C-9C04-F4EFBAA3611C}" type="presParOf" srcId="{D127AAF8-4B3C-7440-9DCD-060AF1558B3B}" destId="{F44C8D5F-B589-4346-9F68-3016F3E34E1D}" srcOrd="4" destOrd="0" presId="urn:microsoft.com/office/officeart/2005/8/layout/funnel1"/>
    <dgm:cxn modelId="{9575EDDF-1A3E-C148-A5FB-9C1578FE7BEC}" type="presParOf" srcId="{D127AAF8-4B3C-7440-9DCD-060AF1558B3B}" destId="{E456B3D4-3F5A-5747-9E5C-CF4E03659D05}" srcOrd="5" destOrd="0" presId="urn:microsoft.com/office/officeart/2005/8/layout/funnel1"/>
    <dgm:cxn modelId="{11863B13-25DC-E942-9F25-B4F2D8DBACE7}" type="presParOf" srcId="{D127AAF8-4B3C-7440-9DCD-060AF1558B3B}" destId="{23E6FC04-4B15-D641-BED6-B9B7CDC5C7A8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645E0F-4D10-8543-865E-7CD2E3D2D8B4}">
      <dsp:nvSpPr>
        <dsp:cNvPr id="0" name=""/>
        <dsp:cNvSpPr/>
      </dsp:nvSpPr>
      <dsp:spPr>
        <a:xfrm>
          <a:off x="355607" y="54841"/>
          <a:ext cx="1088400" cy="377987"/>
        </a:xfrm>
        <a:prstGeom prst="ellipse">
          <a:avLst/>
        </a:prstGeom>
        <a:solidFill>
          <a:schemeClr val="accent2">
            <a:tint val="50000"/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524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74C9BA-573A-5748-865A-AFFF7EC90061}">
      <dsp:nvSpPr>
        <dsp:cNvPr id="0" name=""/>
        <dsp:cNvSpPr/>
      </dsp:nvSpPr>
      <dsp:spPr>
        <a:xfrm>
          <a:off x="796029" y="980404"/>
          <a:ext cx="210930" cy="134995"/>
        </a:xfrm>
        <a:prstGeom prst="down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944975-8489-C148-81F8-5255650F2976}">
      <dsp:nvSpPr>
        <dsp:cNvPr id="0" name=""/>
        <dsp:cNvSpPr/>
      </dsp:nvSpPr>
      <dsp:spPr>
        <a:xfrm>
          <a:off x="395262" y="1088400"/>
          <a:ext cx="1012465" cy="253116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baseline="0"/>
            <a:t>Alg</a:t>
          </a:r>
          <a:endParaRPr lang="en-US" sz="900" kern="1200" baseline="0" dirty="0"/>
        </a:p>
      </dsp:txBody>
      <dsp:txXfrm>
        <a:off x="395262" y="1088400"/>
        <a:ext cx="1012465" cy="253116"/>
      </dsp:txXfrm>
    </dsp:sp>
    <dsp:sp modelId="{2BD30FB6-0C68-704F-AD21-6C3AE7033BEC}">
      <dsp:nvSpPr>
        <dsp:cNvPr id="0" name=""/>
        <dsp:cNvSpPr/>
      </dsp:nvSpPr>
      <dsp:spPr>
        <a:xfrm>
          <a:off x="751312" y="462021"/>
          <a:ext cx="379674" cy="37967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Opt</a:t>
          </a:r>
        </a:p>
      </dsp:txBody>
      <dsp:txXfrm>
        <a:off x="806914" y="517623"/>
        <a:ext cx="268470" cy="268470"/>
      </dsp:txXfrm>
    </dsp:sp>
    <dsp:sp modelId="{F44C8D5F-B589-4346-9F68-3016F3E34E1D}">
      <dsp:nvSpPr>
        <dsp:cNvPr id="0" name=""/>
        <dsp:cNvSpPr/>
      </dsp:nvSpPr>
      <dsp:spPr>
        <a:xfrm>
          <a:off x="479634" y="177181"/>
          <a:ext cx="379674" cy="379674"/>
        </a:xfrm>
        <a:prstGeom prst="ellipse">
          <a:avLst/>
        </a:prstGeom>
        <a:solidFill>
          <a:schemeClr val="accent2">
            <a:hueOff val="3520690"/>
            <a:satOff val="-8637"/>
            <a:lumOff val="-1009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Stat</a:t>
          </a:r>
        </a:p>
      </dsp:txBody>
      <dsp:txXfrm>
        <a:off x="535236" y="232783"/>
        <a:ext cx="268470" cy="268470"/>
      </dsp:txXfrm>
    </dsp:sp>
    <dsp:sp modelId="{E456B3D4-3F5A-5747-9E5C-CF4E03659D05}">
      <dsp:nvSpPr>
        <dsp:cNvPr id="0" name=""/>
        <dsp:cNvSpPr/>
      </dsp:nvSpPr>
      <dsp:spPr>
        <a:xfrm>
          <a:off x="867746" y="85384"/>
          <a:ext cx="379674" cy="379674"/>
        </a:xfrm>
        <a:prstGeom prst="ellipse">
          <a:avLst/>
        </a:prstGeom>
        <a:solidFill>
          <a:schemeClr val="accent2">
            <a:hueOff val="7041380"/>
            <a:satOff val="-17274"/>
            <a:lumOff val="-2019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LA</a:t>
          </a:r>
        </a:p>
      </dsp:txBody>
      <dsp:txXfrm>
        <a:off x="923348" y="140986"/>
        <a:ext cx="268470" cy="268470"/>
      </dsp:txXfrm>
    </dsp:sp>
    <dsp:sp modelId="{23E6FC04-4B15-D641-BED6-B9B7CDC5C7A8}">
      <dsp:nvSpPr>
        <dsp:cNvPr id="0" name=""/>
        <dsp:cNvSpPr/>
      </dsp:nvSpPr>
      <dsp:spPr>
        <a:xfrm>
          <a:off x="310890" y="8437"/>
          <a:ext cx="1181209" cy="944967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8.png>
</file>

<file path=ppt/media/image2.png>
</file>

<file path=ppt/media/image20.jpeg>
</file>

<file path=ppt/media/image21.png>
</file>

<file path=ppt/media/image22.gif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jpg>
</file>

<file path=ppt/media/image40.jpeg>
</file>

<file path=ppt/media/image41.jpeg>
</file>

<file path=ppt/media/image42.jpeg>
</file>

<file path=ppt/media/image4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9992B-A26C-6A4B-AC27-2602734F286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CCFD4-A7F8-054B-8822-BC244B953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12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DRAFT - WORK IN PROGRESS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DRAFT - WORK IN PROGRESS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B00ED4-9681-430C-A2C6-C2BA4A0F73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777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574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4312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69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7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844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39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0825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806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B17E7-2F1E-445E-BC38-A104706CBDE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23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dirty="0"/>
              <a:t>DRAFT - WORK IN PROGRESS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DRAFT - WORK IN PROGRESS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00ED4-9681-430C-A2C6-C2BA4A0F730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940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99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464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99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69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06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72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272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5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2AC4C69B-9B36-3C4E-8338-B960738E03F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-1" y="1"/>
            <a:ext cx="8136501" cy="5340349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  <a:p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1A9CEB5-4DCA-2549-B149-80C6AFE7CA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36501" y="0"/>
            <a:ext cx="4055498" cy="3048000"/>
          </a:xfrm>
          <a:prstGeom prst="rect">
            <a:avLst/>
          </a:prstGeom>
        </p:spPr>
      </p:pic>
      <p:grpSp>
        <p:nvGrpSpPr>
          <p:cNvPr id="13" name="blue/green box bottom">
            <a:extLst>
              <a:ext uri="{FF2B5EF4-FFF2-40B4-BE49-F238E27FC236}">
                <a16:creationId xmlns:a16="http://schemas.microsoft.com/office/drawing/2014/main" id="{01F9400E-D49A-AA40-B4BD-53F03EC31D76}"/>
              </a:ext>
            </a:extLst>
          </p:cNvPr>
          <p:cNvGrpSpPr/>
          <p:nvPr userDrawn="1"/>
        </p:nvGrpSpPr>
        <p:grpSpPr>
          <a:xfrm>
            <a:off x="0" y="5340350"/>
            <a:ext cx="12192000" cy="1517650"/>
            <a:chOff x="0" y="5340350"/>
            <a:chExt cx="12192000" cy="1517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04B8F3-C379-C04D-8634-1CDEC81586E2}"/>
                </a:ext>
              </a:extLst>
            </p:cNvPr>
            <p:cNvSpPr/>
            <p:nvPr userDrawn="1"/>
          </p:nvSpPr>
          <p:spPr bwMode="auto">
            <a:xfrm>
              <a:off x="0" y="5444519"/>
              <a:ext cx="12192000" cy="1413481"/>
            </a:xfrm>
            <a:prstGeom prst="rect">
              <a:avLst/>
            </a:prstGeom>
            <a:solidFill>
              <a:srgbClr val="07519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3207E4-91BC-AB48-939F-AAC2AA29BF23}"/>
                </a:ext>
              </a:extLst>
            </p:cNvPr>
            <p:cNvSpPr/>
            <p:nvPr userDrawn="1"/>
          </p:nvSpPr>
          <p:spPr bwMode="auto">
            <a:xfrm>
              <a:off x="0" y="5340350"/>
              <a:ext cx="12192000" cy="104169"/>
            </a:xfrm>
            <a:prstGeom prst="rect">
              <a:avLst/>
            </a:prstGeom>
            <a:solidFill>
              <a:srgbClr val="8EC42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1CEF456F-8BC0-384F-83F0-E5A07493A1DB}"/>
              </a:ext>
            </a:extLst>
          </p:cNvPr>
          <p:cNvSpPr/>
          <p:nvPr userDrawn="1"/>
        </p:nvSpPr>
        <p:spPr>
          <a:xfrm>
            <a:off x="8127999" y="3048000"/>
            <a:ext cx="4064001" cy="2292350"/>
          </a:xfrm>
          <a:prstGeom prst="rect">
            <a:avLst/>
          </a:prstGeom>
          <a:solidFill>
            <a:srgbClr val="2DA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DE6E80B-AE42-7F4B-8C4C-ACBD3261A904}"/>
              </a:ext>
            </a:extLst>
          </p:cNvPr>
          <p:cNvSpPr/>
          <p:nvPr userDrawn="1"/>
        </p:nvSpPr>
        <p:spPr>
          <a:xfrm>
            <a:off x="4063999" y="3048000"/>
            <a:ext cx="8136503" cy="2292350"/>
          </a:xfrm>
          <a:prstGeom prst="rect">
            <a:avLst/>
          </a:prstGeom>
          <a:gradFill>
            <a:gsLst>
              <a:gs pos="50000">
                <a:srgbClr val="2DA9E1"/>
              </a:gs>
              <a:gs pos="0">
                <a:srgbClr val="2DA9E1">
                  <a:alpha val="0"/>
                </a:srgbClr>
              </a:gs>
              <a:gs pos="100000">
                <a:srgbClr val="2DA9E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1DFF24A-6025-2847-8C93-29954BFB7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3999" y="3048000"/>
            <a:ext cx="8128000" cy="2292350"/>
          </a:xfrm>
          <a:solidFill>
            <a:srgbClr val="2DA9E1">
              <a:alpha val="89000"/>
            </a:srgbClr>
          </a:solidFill>
        </p:spPr>
        <p:txBody>
          <a:bodyPr wrap="square" lIns="365760" tIns="822960" rIns="274320" bIns="822960"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tabLst/>
              <a:defRPr sz="3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" indent="0">
              <a:buFontTx/>
              <a:buNone/>
              <a:tabLst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Click to edit subtitle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A9D549-6B4F-954D-AF3C-275B28F7C7D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455024" y="5910196"/>
            <a:ext cx="3191255" cy="473702"/>
          </a:xfrm>
          <a:prstGeom prst="rect">
            <a:avLst/>
          </a:prstGeom>
        </p:spPr>
      </p:pic>
      <p:sp>
        <p:nvSpPr>
          <p:cNvPr id="20" name="Text Placeholder 46">
            <a:extLst>
              <a:ext uri="{FF2B5EF4-FFF2-40B4-BE49-F238E27FC236}">
                <a16:creationId xmlns:a16="http://schemas.microsoft.com/office/drawing/2014/main" id="{885C2393-A49E-404D-B096-F9ADA920F57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630118" y="1209585"/>
            <a:ext cx="3267075" cy="139223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bIns="0" anchor="b" anchorCtr="0">
            <a:noAutofit/>
          </a:bodyPr>
          <a:lstStyle>
            <a:lvl1pPr marL="7938" indent="0">
              <a:buFontTx/>
              <a:buNone/>
              <a:tabLst/>
              <a:defRPr sz="1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2pPr>
            <a:lvl3pPr marL="7938" indent="0">
              <a:buFontTx/>
              <a:buNone/>
              <a:tabLst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4pPr>
            <a:lvl5pPr marL="18288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5pPr>
          </a:lstStyle>
          <a:p>
            <a:pPr lvl="0"/>
            <a:endParaRPr lang="en-US" dirty="0"/>
          </a:p>
          <a:p>
            <a:pPr lvl="2"/>
            <a:r>
              <a:rPr lang="en-US" dirty="0"/>
              <a:t>Date</a:t>
            </a:r>
          </a:p>
          <a:p>
            <a:pPr lvl="2"/>
            <a:endParaRPr lang="en-US" dirty="0"/>
          </a:p>
          <a:p>
            <a:pPr lvl="0"/>
            <a:r>
              <a:rPr lang="en-US" dirty="0"/>
              <a:t>Presenter name</a:t>
            </a:r>
          </a:p>
          <a:p>
            <a:pPr lvl="2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29752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1920">
          <p15:clr>
            <a:srgbClr val="FBAE40"/>
          </p15:clr>
        </p15:guide>
        <p15:guide id="4" pos="53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80018A3-14FE-A04B-A3B4-D9AA55483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546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Blue Box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2CB96BB-242F-BC47-80BF-E45DB97245BA}"/>
              </a:ext>
            </a:extLst>
          </p:cNvPr>
          <p:cNvSpPr/>
          <p:nvPr userDrawn="1"/>
        </p:nvSpPr>
        <p:spPr>
          <a:xfrm>
            <a:off x="6843714" y="0"/>
            <a:ext cx="5346699" cy="6237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2FA9CB-507A-AA48-963A-8D5E37B7CF5B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79016F-99B0-6B40-B3F7-87F0068FC0E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DAHO NATIONAL LABORATORY">
            <a:extLst>
              <a:ext uri="{FF2B5EF4-FFF2-40B4-BE49-F238E27FC236}">
                <a16:creationId xmlns:a16="http://schemas.microsoft.com/office/drawing/2014/main" id="{BD942965-6C07-5D4A-809D-5FC754D59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14" name="Title Placeholder BIG box blue right">
            <a:extLst>
              <a:ext uri="{FF2B5EF4-FFF2-40B4-BE49-F238E27FC236}">
                <a16:creationId xmlns:a16="http://schemas.microsoft.com/office/drawing/2014/main" id="{AB7EA1D9-8A57-3143-9688-4BB8599F98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0063" y="0"/>
            <a:ext cx="5340350" cy="907549"/>
          </a:xfrm>
          <a:prstGeom prst="rect">
            <a:avLst/>
          </a:prstGeom>
          <a:noFill/>
        </p:spPr>
        <p:txBody>
          <a:bodyPr lIns="274320" tIns="365760" rIns="274320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box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38B584E-1ECA-5646-9DA7-61B8110256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6947" y="1064712"/>
            <a:ext cx="4598987" cy="4515349"/>
          </a:xfrm>
          <a:prstGeom prst="rect">
            <a:avLst/>
          </a:prstGeom>
        </p:spPr>
        <p:txBody>
          <a:bodyPr lIns="0">
            <a:normAutofit/>
          </a:bodyPr>
          <a:lstStyle>
            <a:lvl1pPr marL="347663" indent="-342900">
              <a:buClr>
                <a:schemeClr val="bg1"/>
              </a:buClr>
              <a:tabLst/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bullet list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">
            <a:extLst>
              <a:ext uri="{FF2B5EF4-FFF2-40B4-BE49-F238E27FC236}">
                <a16:creationId xmlns:a16="http://schemas.microsoft.com/office/drawing/2014/main" id="{6EF42CC7-103E-EA4C-89A2-543032DA33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43714" cy="6228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89007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25992-890C-EC4B-B676-6CCEF133B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0" y="1709738"/>
            <a:ext cx="10409299" cy="2852737"/>
          </a:xfrm>
        </p:spPr>
        <p:txBody>
          <a:bodyPr anchor="ctr" anchorCtr="0"/>
          <a:lstStyle>
            <a:lvl1pPr>
              <a:defRPr sz="48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303FD-B916-FD4E-85C2-3EBF655BC1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8150" y="4589463"/>
            <a:ext cx="104093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FDE18-9616-B043-9C71-522DAD29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2FF7A-5905-EB40-919B-9225D087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7509E-6005-DB4B-9578-84532E5F8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82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1739901"/>
            <a:ext cx="5081650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1739901"/>
            <a:ext cx="5081651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2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2412999"/>
            <a:ext cx="5081650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2412999"/>
            <a:ext cx="5081651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72D795B-85F6-1F49-922A-F4131787307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38213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1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4E34B4F-F908-104C-90F3-5135E2E8C7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70625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2 </a:t>
            </a:r>
          </a:p>
        </p:txBody>
      </p:sp>
    </p:spTree>
    <p:extLst>
      <p:ext uri="{BB962C8B-B14F-4D97-AF65-F5344CB8AC3E}">
        <p14:creationId xmlns:p14="http://schemas.microsoft.com/office/powerpoint/2010/main" val="17900851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Hex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7A4BE5-FE46-EA43-B6B0-450DE02CC3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39" b="1"/>
          <a:stretch/>
        </p:blipFill>
        <p:spPr>
          <a:xfrm>
            <a:off x="2" y="-4764"/>
            <a:ext cx="10174777" cy="53792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66EC07-D962-6647-8E4E-0283A02CE19B}"/>
              </a:ext>
            </a:extLst>
          </p:cNvPr>
          <p:cNvSpPr/>
          <p:nvPr userDrawn="1"/>
        </p:nvSpPr>
        <p:spPr>
          <a:xfrm>
            <a:off x="0" y="0"/>
            <a:ext cx="12192000" cy="547971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6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3" name="blue/green box bottom">
            <a:extLst>
              <a:ext uri="{FF2B5EF4-FFF2-40B4-BE49-F238E27FC236}">
                <a16:creationId xmlns:a16="http://schemas.microsoft.com/office/drawing/2014/main" id="{01F9400E-D49A-AA40-B4BD-53F03EC31D76}"/>
              </a:ext>
            </a:extLst>
          </p:cNvPr>
          <p:cNvGrpSpPr/>
          <p:nvPr userDrawn="1"/>
        </p:nvGrpSpPr>
        <p:grpSpPr>
          <a:xfrm>
            <a:off x="0" y="5340350"/>
            <a:ext cx="12192000" cy="1517650"/>
            <a:chOff x="0" y="5340350"/>
            <a:chExt cx="12192000" cy="1517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04B8F3-C379-C04D-8634-1CDEC81586E2}"/>
                </a:ext>
              </a:extLst>
            </p:cNvPr>
            <p:cNvSpPr/>
            <p:nvPr userDrawn="1"/>
          </p:nvSpPr>
          <p:spPr bwMode="auto">
            <a:xfrm>
              <a:off x="0" y="5444519"/>
              <a:ext cx="12192000" cy="1413481"/>
            </a:xfrm>
            <a:prstGeom prst="rect">
              <a:avLst/>
            </a:prstGeom>
            <a:solidFill>
              <a:srgbClr val="07519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8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3207E4-91BC-AB48-939F-AAC2AA29BF23}"/>
                </a:ext>
              </a:extLst>
            </p:cNvPr>
            <p:cNvSpPr/>
            <p:nvPr userDrawn="1"/>
          </p:nvSpPr>
          <p:spPr bwMode="auto">
            <a:xfrm>
              <a:off x="0" y="5340350"/>
              <a:ext cx="12192000" cy="104169"/>
            </a:xfrm>
            <a:prstGeom prst="rect">
              <a:avLst/>
            </a:prstGeom>
            <a:solidFill>
              <a:srgbClr val="8EC42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8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pic>
        <p:nvPicPr>
          <p:cNvPr id="15" name="INL Logo">
            <a:extLst>
              <a:ext uri="{FF2B5EF4-FFF2-40B4-BE49-F238E27FC236}">
                <a16:creationId xmlns:a16="http://schemas.microsoft.com/office/drawing/2014/main" id="{21EEECFB-01DD-5F4A-AC25-029E8729B2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455026" y="5904672"/>
            <a:ext cx="3189597" cy="473455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1DFF24A-6025-2847-8C93-29954BFB7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7146" y="2217074"/>
            <a:ext cx="9354855" cy="2292350"/>
          </a:xfrm>
          <a:noFill/>
        </p:spPr>
        <p:txBody>
          <a:bodyPr wrap="square" lIns="365760" tIns="822960" rIns="1097280" bIns="822960"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tabLst/>
              <a:defRPr sz="27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144" indent="0">
              <a:buFontTx/>
              <a:buNone/>
              <a:tabLst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Click to edit subtitle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F11E7C5D-AAED-604F-85A8-6DB539F1F6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0143" y="273299"/>
            <a:ext cx="2541981" cy="1392237"/>
          </a:xfrm>
          <a:effectLst/>
        </p:spPr>
        <p:txBody>
          <a:bodyPr lIns="0" rIns="0" bIns="0" anchor="b" anchorCtr="0">
            <a:noAutofit/>
          </a:bodyPr>
          <a:lstStyle>
            <a:lvl1pPr marL="5954" indent="0">
              <a:buFontTx/>
              <a:buNone/>
              <a:tabLst/>
              <a:defRPr sz="1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2pPr>
            <a:lvl3pPr marL="5954" indent="0">
              <a:buFontTx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287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4pPr>
            <a:lvl5pPr marL="13716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5pPr>
          </a:lstStyle>
          <a:p>
            <a:pPr lvl="0"/>
            <a:endParaRPr lang="en-US" dirty="0"/>
          </a:p>
          <a:p>
            <a:pPr lvl="2"/>
            <a:r>
              <a:rPr lang="en-US" dirty="0"/>
              <a:t>Date</a:t>
            </a:r>
          </a:p>
          <a:p>
            <a:pPr lvl="2"/>
            <a:endParaRPr lang="en-US" dirty="0"/>
          </a:p>
          <a:p>
            <a:pPr lvl="0"/>
            <a:r>
              <a:rPr lang="en-US" dirty="0"/>
              <a:t>Presenter name</a:t>
            </a:r>
          </a:p>
          <a:p>
            <a:pPr lvl="2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02947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1920">
          <p15:clr>
            <a:srgbClr val="FBAE40"/>
          </p15:clr>
        </p15:guide>
        <p15:guide id="4" pos="532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4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6D6083-77A6-334A-8C7F-A5F18D4F5F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213" y="1739901"/>
            <a:ext cx="10415587" cy="432752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1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5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40345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150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81027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50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149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92320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99123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FBD4CC-FEFF-654C-B1A3-229DA69D10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392473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B3FEC5-4760-DC48-B91E-CFC0C33F63A9}"/>
              </a:ext>
            </a:extLst>
          </p:cNvPr>
          <p:cNvSpPr/>
          <p:nvPr userDrawn="1"/>
        </p:nvSpPr>
        <p:spPr>
          <a:xfrm>
            <a:off x="8465769" y="6335712"/>
            <a:ext cx="3726231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EAE68D-24FC-6749-A309-042231DB68DA}"/>
              </a:ext>
            </a:extLst>
          </p:cNvPr>
          <p:cNvSpPr/>
          <p:nvPr userDrawn="1"/>
        </p:nvSpPr>
        <p:spPr>
          <a:xfrm>
            <a:off x="8465769" y="6237795"/>
            <a:ext cx="3726231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DAHO NATIONAL LABORATORY">
            <a:extLst>
              <a:ext uri="{FF2B5EF4-FFF2-40B4-BE49-F238E27FC236}">
                <a16:creationId xmlns:a16="http://schemas.microsoft.com/office/drawing/2014/main" id="{C491F914-E346-2146-A51D-D37D67DBC113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82502A-5BF2-8845-923F-AAF24377F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2"/>
            <a:ext cx="10415648" cy="1008797"/>
          </a:xfrm>
          <a:prstGeom prst="rect">
            <a:avLst/>
          </a:prstGeom>
        </p:spPr>
        <p:txBody>
          <a:bodyPr vert="horz" lIns="0" tIns="0" rIns="91440" bIns="45720" rtlCol="0" anchor="t" anchorCtr="0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B4A4D-34FE-994A-AFE8-DCF682312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150" y="1739901"/>
            <a:ext cx="10415649" cy="43513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CF24-C629-E54C-BA9B-20518F01F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1" y="6492875"/>
            <a:ext cx="1546302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l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CD4A3B-E186-AB40-96C6-355AF9A6FE76}" type="datetimeFigureOut">
              <a:rPr lang="en-US" smtClean="0"/>
              <a:pPr/>
              <a:t>7/23/22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4D85-E219-4F49-88C8-4DC17F06D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8150" y="6492875"/>
            <a:ext cx="5060066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7F2A8-2F01-4745-8AFB-4EEC8D27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5020" y="6492875"/>
            <a:ext cx="434428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 b="1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2B577FA-F7D9-2C48-919F-F962E3BF952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blue/green box top">
            <a:extLst>
              <a:ext uri="{FF2B5EF4-FFF2-40B4-BE49-F238E27FC236}">
                <a16:creationId xmlns:a16="http://schemas.microsoft.com/office/drawing/2014/main" id="{2FE8E780-1DE8-B245-8215-3ECC2513C073}"/>
              </a:ext>
            </a:extLst>
          </p:cNvPr>
          <p:cNvGrpSpPr/>
          <p:nvPr userDrawn="1"/>
        </p:nvGrpSpPr>
        <p:grpSpPr>
          <a:xfrm>
            <a:off x="0" y="522288"/>
            <a:ext cx="744467" cy="547190"/>
            <a:chOff x="0" y="711956"/>
            <a:chExt cx="3721100" cy="62020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A2A1D5-CB4B-1A40-8711-4F412AA9927B}"/>
                </a:ext>
              </a:extLst>
            </p:cNvPr>
            <p:cNvSpPr/>
            <p:nvPr userDrawn="1"/>
          </p:nvSpPr>
          <p:spPr>
            <a:xfrm rot="10800000">
              <a:off x="0" y="711956"/>
              <a:ext cx="3721100" cy="5222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B5F476-DD08-5B45-A331-21193BD3472A}"/>
                </a:ext>
              </a:extLst>
            </p:cNvPr>
            <p:cNvSpPr/>
            <p:nvPr userDrawn="1"/>
          </p:nvSpPr>
          <p:spPr>
            <a:xfrm rot="10800000">
              <a:off x="0" y="1234244"/>
              <a:ext cx="3721100" cy="979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516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694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10" r:id="rId8"/>
    <p:sldLayoutId id="2147483711" r:id="rId9"/>
    <p:sldLayoutId id="2147483712" r:id="rId10"/>
    <p:sldLayoutId id="2147483713" r:id="rId11"/>
    <p:sldLayoutId id="2147483695" r:id="rId12"/>
    <p:sldLayoutId id="2147483696" r:id="rId13"/>
    <p:sldLayoutId id="2147483709" r:id="rId14"/>
    <p:sldLayoutId id="214748371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diagramLayout" Target="../diagrams/layout1.xml"/><Relationship Id="rId3" Type="http://schemas.openxmlformats.org/officeDocument/2006/relationships/notesSlide" Target="../notesSlides/notesSlide1.xml"/><Relationship Id="rId7" Type="http://schemas.openxmlformats.org/officeDocument/2006/relationships/hyperlink" Target="http://stats.stackexchange.com/questions/43867/why-does-the-least-square-solution-give-poor-results-in-this-case" TargetMode="External"/><Relationship Id="rId12" Type="http://schemas.openxmlformats.org/officeDocument/2006/relationships/diagramData" Target="../diagrams/data1.xml"/><Relationship Id="rId2" Type="http://schemas.openxmlformats.org/officeDocument/2006/relationships/slideLayout" Target="../slideLayouts/slideLayout4.xml"/><Relationship Id="rId16" Type="http://schemas.microsoft.com/office/2007/relationships/diagramDrawing" Target="../diagrams/drawing1.xml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11" Type="http://schemas.openxmlformats.org/officeDocument/2006/relationships/hyperlink" Target="https://en.wikipedia.org/wiki/FLAME_clustering" TargetMode="External"/><Relationship Id="rId5" Type="http://schemas.openxmlformats.org/officeDocument/2006/relationships/hyperlink" Target="https://en.wikipedia.org/wiki/Kernel_smoother" TargetMode="External"/><Relationship Id="rId15" Type="http://schemas.openxmlformats.org/officeDocument/2006/relationships/diagramColors" Target="../diagrams/colors1.xml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hyperlink" Target="http://evelinag.com/blog/2014/12-15-christmas-carol-and-other-eigenvectors/index.html" TargetMode="External"/><Relationship Id="rId1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5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4.emf"/><Relationship Id="rId4" Type="http://schemas.openxmlformats.org/officeDocument/2006/relationships/image" Target="../media/image11.e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6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jpeg"/><Relationship Id="rId3" Type="http://schemas.openxmlformats.org/officeDocument/2006/relationships/image" Target="../media/image37.jpeg"/><Relationship Id="rId7" Type="http://schemas.openxmlformats.org/officeDocument/2006/relationships/image" Target="../media/image4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0.jpeg"/><Relationship Id="rId5" Type="http://schemas.openxmlformats.org/officeDocument/2006/relationships/image" Target="../media/image39.jpeg"/><Relationship Id="rId4" Type="http://schemas.openxmlformats.org/officeDocument/2006/relationships/image" Target="../media/image38.jpeg"/><Relationship Id="rId9" Type="http://schemas.openxmlformats.org/officeDocument/2006/relationships/image" Target="../media/image4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stackoverflow.com/questions/28288489/neural-networks-does-the-input-layer-consist-of-neurons" TargetMode="External"/><Relationship Id="rId3" Type="http://schemas.openxmlformats.org/officeDocument/2006/relationships/image" Target="../media/image20.jpeg"/><Relationship Id="rId7" Type="http://schemas.openxmlformats.org/officeDocument/2006/relationships/image" Target="../media/image22.gif"/><Relationship Id="rId12" Type="http://schemas.openxmlformats.org/officeDocument/2006/relationships/hyperlink" Target="http://stackoverflow.com/questions/9480605/what-is-the-relation-between-the-number-of-support-vectors-and-training-data-an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tats.stackexchange.com/questions/13194/support-vector-machines-and-regression" TargetMode="External"/><Relationship Id="rId11" Type="http://schemas.openxmlformats.org/officeDocument/2006/relationships/image" Target="../media/image24.png"/><Relationship Id="rId5" Type="http://schemas.openxmlformats.org/officeDocument/2006/relationships/image" Target="../media/image21.png"/><Relationship Id="rId10" Type="http://schemas.openxmlformats.org/officeDocument/2006/relationships/hyperlink" Target="https://sefiks.com/2017/11/19/how-random-forests-can-keep-you-from-decision-tree/" TargetMode="External"/><Relationship Id="rId4" Type="http://schemas.openxmlformats.org/officeDocument/2006/relationships/hyperlink" Target="http://neurocritic.blogspot.com/2014/06/and-darpa-deep-brain-stimulation-awards.html" TargetMode="External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2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4198814" y="2749030"/>
            <a:ext cx="6311870" cy="1359940"/>
          </a:xfrm>
        </p:spPr>
        <p:txBody>
          <a:bodyPr/>
          <a:lstStyle/>
          <a:p>
            <a:pPr algn="ctr"/>
            <a:r>
              <a:rPr lang="en-US" b="0" dirty="0"/>
              <a:t>Reduced Order Models (ROMs)</a:t>
            </a:r>
            <a:br>
              <a:rPr lang="en-US" b="0" dirty="0"/>
            </a:br>
            <a:r>
              <a:rPr lang="en-US" b="0" dirty="0"/>
              <a:t>RAVEN Workshop</a:t>
            </a:r>
          </a:p>
        </p:txBody>
      </p:sp>
      <p:pic>
        <p:nvPicPr>
          <p:cNvPr id="6" name="Picture 6" descr="raven.gif"/>
          <p:cNvPicPr>
            <a:picLocks noChangeAspect="1"/>
          </p:cNvPicPr>
          <p:nvPr/>
        </p:nvPicPr>
        <p:blipFill>
          <a:blip r:embed="rId2">
            <a:alphaModFix amt="32000"/>
          </a:blip>
          <a:srcRect/>
          <a:stretch>
            <a:fillRect/>
          </a:stretch>
        </p:blipFill>
        <p:spPr bwMode="auto">
          <a:xfrm>
            <a:off x="8585805" y="273299"/>
            <a:ext cx="2936052" cy="2202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47558" y="2304141"/>
            <a:ext cx="5497401" cy="37870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ROM Modeling Within RAVEN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and train a ROM from a Database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auto">
          <a:xfrm>
            <a:off x="5845758" y="2715737"/>
            <a:ext cx="778722" cy="35703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259439" y="4570476"/>
            <a:ext cx="694860" cy="4433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cxnSp>
        <p:nvCxnSpPr>
          <p:cNvPr id="9" name="Curved Connector 8"/>
          <p:cNvCxnSpPr>
            <a:stCxn id="7" idx="1"/>
            <a:endCxn id="6" idx="2"/>
          </p:cNvCxnSpPr>
          <p:nvPr/>
        </p:nvCxnSpPr>
        <p:spPr bwMode="auto">
          <a:xfrm rot="10800000">
            <a:off x="6235119" y="3072769"/>
            <a:ext cx="1024320" cy="1719368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4215483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43054" y="2304141"/>
            <a:ext cx="5497401" cy="37870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ROM Modeling Within RAVEN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 statistical analysis using the ROM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auto">
          <a:xfrm>
            <a:off x="5738600" y="2722116"/>
            <a:ext cx="778722" cy="35703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152281" y="4576855"/>
            <a:ext cx="694860" cy="4433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595986" y="5359973"/>
            <a:ext cx="974891" cy="59400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cxnSp>
        <p:nvCxnSpPr>
          <p:cNvPr id="10" name="Curved Connector 9"/>
          <p:cNvCxnSpPr>
            <a:stCxn id="8" idx="0"/>
            <a:endCxn id="7" idx="1"/>
          </p:cNvCxnSpPr>
          <p:nvPr/>
        </p:nvCxnSpPr>
        <p:spPr bwMode="auto">
          <a:xfrm rot="5400000" flipH="1" flipV="1">
            <a:off x="5837129" y="4044820"/>
            <a:ext cx="561457" cy="2068850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Curved Connector 13"/>
          <p:cNvCxnSpPr>
            <a:stCxn id="6" idx="2"/>
            <a:endCxn id="7" idx="1"/>
          </p:cNvCxnSpPr>
          <p:nvPr/>
        </p:nvCxnSpPr>
        <p:spPr bwMode="auto">
          <a:xfrm rot="16200000" flipH="1">
            <a:off x="5780437" y="3426672"/>
            <a:ext cx="1719368" cy="1024320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Rectangle 11"/>
          <p:cNvSpPr/>
          <p:nvPr/>
        </p:nvSpPr>
        <p:spPr bwMode="auto">
          <a:xfrm>
            <a:off x="3064719" y="3220263"/>
            <a:ext cx="1723477" cy="2242253"/>
          </a:xfrm>
          <a:prstGeom prst="rect">
            <a:avLst/>
          </a:prstGeom>
          <a:solidFill>
            <a:srgbClr val="FF0000">
              <a:alpha val="22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075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ROM Pickle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Compression/serialization scheme</a:t>
            </a:r>
          </a:p>
          <a:p>
            <a:r>
              <a:rPr lang="en-US" dirty="0"/>
              <a:t>Pickled object contains all the information necessary to </a:t>
            </a:r>
            <a:r>
              <a:rPr lang="en-US" dirty="0">
                <a:solidFill>
                  <a:srgbClr val="3366FF"/>
                </a:solidFill>
              </a:rPr>
              <a:t>reconstruct</a:t>
            </a:r>
            <a:r>
              <a:rPr lang="en-US" dirty="0"/>
              <a:t> the object in another python script</a:t>
            </a:r>
          </a:p>
          <a:p>
            <a:r>
              <a:rPr lang="en-US" dirty="0"/>
              <a:t>Pickled object can be </a:t>
            </a:r>
            <a:r>
              <a:rPr lang="en-US" dirty="0">
                <a:solidFill>
                  <a:srgbClr val="3366FF"/>
                </a:solidFill>
              </a:rPr>
              <a:t>saved</a:t>
            </a:r>
            <a:r>
              <a:rPr lang="en-US" dirty="0"/>
              <a:t> as a file</a:t>
            </a:r>
          </a:p>
          <a:p>
            <a:r>
              <a:rPr lang="en-US" dirty="0"/>
              <a:t>RAVEN </a:t>
            </a:r>
            <a:r>
              <a:rPr lang="en-US" dirty="0" err="1"/>
              <a:t>Scikit</a:t>
            </a:r>
            <a:r>
              <a:rPr lang="en-US" dirty="0"/>
              <a:t>-Learn ROMs can be pickled</a:t>
            </a:r>
          </a:p>
          <a:p>
            <a:endParaRPr lang="en-US" dirty="0"/>
          </a:p>
          <a:p>
            <a:r>
              <a:rPr lang="en-US" dirty="0">
                <a:solidFill>
                  <a:srgbClr val="3366FF"/>
                </a:solidFill>
              </a:rPr>
              <a:t>Applications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Perform statistical analysis on a ROM after they have been generated and/or on a different machine</a:t>
            </a:r>
          </a:p>
          <a:p>
            <a:pPr lvl="1"/>
            <a:r>
              <a:rPr lang="en-US" dirty="0"/>
              <a:t>Use pickled ROMs on separate python script (external model for RAVEN)</a:t>
            </a:r>
          </a:p>
          <a:p>
            <a:pPr lvl="1"/>
            <a:r>
              <a:rPr lang="en-US" dirty="0"/>
              <a:t>Stochastic analysis for different distributions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387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ROMs Available in RAVEN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06418"/>
            <a:ext cx="10415649" cy="5386457"/>
          </a:xfrm>
        </p:spPr>
        <p:txBody>
          <a:bodyPr/>
          <a:lstStyle/>
          <a:p>
            <a:r>
              <a:rPr lang="en-US" sz="2000" dirty="0" err="1"/>
              <a:t>NDspline</a:t>
            </a:r>
            <a:r>
              <a:rPr lang="en-US" sz="2000" dirty="0"/>
              <a:t>/</a:t>
            </a:r>
            <a:r>
              <a:rPr lang="en-US" sz="2000" dirty="0" err="1"/>
              <a:t>NDinvDistWeight</a:t>
            </a:r>
            <a:r>
              <a:rPr lang="en-US" sz="2000" dirty="0"/>
              <a:t>: Multi-dimensional interpolators</a:t>
            </a:r>
          </a:p>
          <a:p>
            <a:r>
              <a:rPr lang="en-US" sz="2000" dirty="0" err="1"/>
              <a:t>GaussPolynomialRom</a:t>
            </a:r>
            <a:r>
              <a:rPr lang="en-US" sz="2000" dirty="0"/>
              <a:t>/</a:t>
            </a:r>
            <a:r>
              <a:rPr lang="en-US" sz="2000" dirty="0" err="1"/>
              <a:t>HDMRRom</a:t>
            </a:r>
            <a:r>
              <a:rPr lang="en-US" sz="2000" dirty="0"/>
              <a:t>: Stochastic collocation</a:t>
            </a:r>
          </a:p>
          <a:p>
            <a:r>
              <a:rPr lang="en-US" sz="2000" dirty="0" err="1"/>
              <a:t>SciKitLearn</a:t>
            </a:r>
            <a:r>
              <a:rPr lang="en-US" sz="2000" dirty="0"/>
              <a:t> (External library)</a:t>
            </a:r>
          </a:p>
          <a:p>
            <a:pPr lvl="1"/>
            <a:r>
              <a:rPr lang="en-US" sz="2000" dirty="0"/>
              <a:t>Linear Models</a:t>
            </a:r>
          </a:p>
          <a:p>
            <a:pPr lvl="1"/>
            <a:r>
              <a:rPr lang="en-US" sz="2000" dirty="0"/>
              <a:t>Support Vector Machines</a:t>
            </a:r>
          </a:p>
          <a:p>
            <a:pPr lvl="1"/>
            <a:r>
              <a:rPr lang="en-US" sz="2000" dirty="0"/>
              <a:t>Multi Class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Neighbors</a:t>
            </a:r>
          </a:p>
          <a:p>
            <a:pPr lvl="1"/>
            <a:r>
              <a:rPr lang="en-US" sz="2000" dirty="0"/>
              <a:t>Tree</a:t>
            </a:r>
          </a:p>
          <a:p>
            <a:pPr lvl="1"/>
            <a:r>
              <a:rPr lang="en-US" sz="2000" dirty="0"/>
              <a:t>Gaussian process</a:t>
            </a:r>
          </a:p>
          <a:p>
            <a:pPr lvl="1"/>
            <a:r>
              <a:rPr lang="en-US" sz="2000" dirty="0"/>
              <a:t>Neural Network Models</a:t>
            </a:r>
          </a:p>
          <a:p>
            <a:r>
              <a:rPr lang="en-US" sz="2000" dirty="0"/>
              <a:t>ARMA: Autoregressive moving average time series model</a:t>
            </a:r>
          </a:p>
          <a:p>
            <a:r>
              <a:rPr lang="en-US" sz="2000" dirty="0"/>
              <a:t>MSR: Perform topological decomposition </a:t>
            </a:r>
          </a:p>
          <a:p>
            <a:r>
              <a:rPr lang="en-US" sz="2000" dirty="0" err="1"/>
              <a:t>PolyExponential</a:t>
            </a:r>
            <a:r>
              <a:rPr lang="en-US" sz="2000" dirty="0"/>
              <a:t>: polynomial sum of exponentials for time-dependent</a:t>
            </a:r>
          </a:p>
          <a:p>
            <a:r>
              <a:rPr lang="en-US" sz="2000" dirty="0"/>
              <a:t>DMD: dynamic mode decomposition for time-dependent ROM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18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614" y="3089696"/>
            <a:ext cx="8231187" cy="377026"/>
          </a:xfrm>
        </p:spPr>
        <p:txBody>
          <a:bodyPr/>
          <a:lstStyle/>
          <a:p>
            <a:pPr algn="ctr"/>
            <a:r>
              <a:rPr lang="en-US" b="0" dirty="0"/>
              <a:t>RAVEN ROM Hands-on Session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86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C2D4B-6EB3-C544-88A4-979AB31FD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on the same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E8F85-C01D-8143-BD69-34E1CC87E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workshop will include interactive examples</a:t>
            </a:r>
          </a:p>
          <a:p>
            <a:r>
              <a:rPr lang="en-US" dirty="0"/>
              <a:t>paths given starting at raven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 are provided as well: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B61D2-940F-10B2-1A11-B88CC230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C2AEDC-53C9-3146-8BFF-639AE949C68B}"/>
              </a:ext>
            </a:extLst>
          </p:cNvPr>
          <p:cNvSpPr txBox="1"/>
          <p:nvPr/>
        </p:nvSpPr>
        <p:spPr>
          <a:xfrm>
            <a:off x="1979612" y="2942544"/>
            <a:ext cx="8494423" cy="92333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~&gt;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cd ~/projects/raven</a:t>
            </a:r>
          </a:p>
          <a:p>
            <a:r>
              <a:rPr lang="en-US" dirty="0">
                <a:latin typeface="Lucida Console" panose="020B0609040504020204" pitchFamily="49" charset="0"/>
              </a:rPr>
              <a:t>~/projects/raven&gt; 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git checkout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devel</a:t>
            </a:r>
            <a:endParaRPr lang="en-US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~/projects/raven&gt; 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git pull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B8FF2-02F6-B645-B684-E17854069A2E}"/>
              </a:ext>
            </a:extLst>
          </p:cNvPr>
          <p:cNvSpPr txBox="1"/>
          <p:nvPr/>
        </p:nvSpPr>
        <p:spPr>
          <a:xfrm>
            <a:off x="1979613" y="5191398"/>
            <a:ext cx="8494423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raven/doc/workshop/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reducedOrderModeling</a:t>
            </a:r>
            <a:endParaRPr lang="en-US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703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31D52-5930-C243-B568-FA985C895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9B043-F349-114D-84AF-4DF2056FA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0381" y="1166812"/>
            <a:ext cx="8231187" cy="5691188"/>
          </a:xfrm>
        </p:spPr>
        <p:txBody>
          <a:bodyPr/>
          <a:lstStyle/>
          <a:p>
            <a:r>
              <a:rPr lang="en-US" dirty="0"/>
              <a:t>RAVEN samples codes</a:t>
            </a:r>
          </a:p>
          <a:p>
            <a:r>
              <a:rPr lang="en-US" dirty="0"/>
              <a:t>For experiment, we’ve provided some physics in a code</a:t>
            </a:r>
          </a:p>
          <a:p>
            <a:pPr marL="0" indent="0" algn="ctr">
              <a:buNone/>
            </a:pPr>
            <a:r>
              <a:rPr lang="en-US" b="1" dirty="0" err="1">
                <a:latin typeface="Lucida Console" panose="020B0609040504020204" pitchFamily="49" charset="0"/>
              </a:rPr>
              <a:t>projectile.py</a:t>
            </a:r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dirty="0"/>
              <a:t>Given:</a:t>
            </a:r>
          </a:p>
          <a:p>
            <a:pPr lvl="1"/>
            <a:r>
              <a:rPr lang="en-US" dirty="0"/>
              <a:t>y0, the initial vertical position</a:t>
            </a:r>
          </a:p>
          <a:p>
            <a:pPr lvl="1"/>
            <a:r>
              <a:rPr lang="en-US" dirty="0"/>
              <a:t>x0, the initial horizontal position</a:t>
            </a:r>
          </a:p>
          <a:p>
            <a:pPr lvl="1"/>
            <a:r>
              <a:rPr lang="en-US" dirty="0"/>
              <a:t>angle, the launch angle</a:t>
            </a:r>
          </a:p>
          <a:p>
            <a:pPr lvl="1"/>
            <a:r>
              <a:rPr lang="en-US" dirty="0"/>
              <a:t>v0, the launch velocity</a:t>
            </a:r>
          </a:p>
          <a:p>
            <a:r>
              <a:rPr lang="en-US" dirty="0"/>
              <a:t>Calculates:</a:t>
            </a:r>
          </a:p>
          <a:p>
            <a:pPr lvl="1"/>
            <a:r>
              <a:rPr lang="en-US" dirty="0"/>
              <a:t>x, the horizontal position throughout the trajectory</a:t>
            </a:r>
          </a:p>
          <a:p>
            <a:pPr lvl="1"/>
            <a:r>
              <a:rPr lang="en-US" dirty="0"/>
              <a:t>y, the vertical position throughout the trajectory</a:t>
            </a:r>
          </a:p>
          <a:p>
            <a:pPr lvl="1"/>
            <a:r>
              <a:rPr lang="en-US" dirty="0"/>
              <a:t>r, the horizontal range or furthest point reached if landed on the same horizontal level.</a:t>
            </a:r>
          </a:p>
          <a:p>
            <a:pPr lvl="1"/>
            <a:r>
              <a:rPr lang="en-US" dirty="0"/>
              <a:t>t, the time of flight.</a:t>
            </a:r>
          </a:p>
          <a:p>
            <a:pPr lvl="1"/>
            <a:r>
              <a:rPr lang="en-US" dirty="0" err="1"/>
              <a:t>ymax</a:t>
            </a:r>
            <a:r>
              <a:rPr lang="en-US" dirty="0"/>
              <a:t>, the maximum height achieved.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 algn="ctr">
              <a:buNone/>
            </a:pPr>
            <a:endParaRPr lang="en-US" b="1" dirty="0">
              <a:solidFill>
                <a:schemeClr val="accent1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22E25-B339-BCC7-C841-A2DC34702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90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Workflow/Pipeline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589448" y="27725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 model Create data cloud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413354" y="2366119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Pickle ROM</a:t>
            </a:r>
          </a:p>
        </p:txBody>
      </p:sp>
      <p:sp>
        <p:nvSpPr>
          <p:cNvPr id="17" name="Bent-Up Arrow 16"/>
          <p:cNvSpPr/>
          <p:nvPr/>
        </p:nvSpPr>
        <p:spPr bwMode="auto">
          <a:xfrm rot="16200000" flipH="1">
            <a:off x="8611125" y="4398922"/>
            <a:ext cx="1165724" cy="1069474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itchFamily="18" charset="0"/>
            </a:endParaRPr>
          </a:p>
        </p:txBody>
      </p:sp>
      <p:sp>
        <p:nvSpPr>
          <p:cNvPr id="9" name="Down Arrow 8"/>
          <p:cNvSpPr/>
          <p:nvPr/>
        </p:nvSpPr>
        <p:spPr bwMode="auto">
          <a:xfrm rot="16200000">
            <a:off x="2896837" y="2799182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9448" y="3561694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1_sample_Function.xml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1A826-7836-E37A-C1C4-47854B494132}"/>
              </a:ext>
            </a:extLst>
          </p:cNvPr>
          <p:cNvSpPr/>
          <p:nvPr/>
        </p:nvSpPr>
        <p:spPr bwMode="auto">
          <a:xfrm>
            <a:off x="3501401" y="23373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 ROM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(Validate Visually)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D5D3F-3777-A0FB-419A-BB065D3B0D40}"/>
              </a:ext>
            </a:extLst>
          </p:cNvPr>
          <p:cNvSpPr/>
          <p:nvPr/>
        </p:nvSpPr>
        <p:spPr bwMode="auto">
          <a:xfrm>
            <a:off x="3501401" y="3193230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and Validate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D12A8-466E-5FC2-ED5B-04A9C9D8C791}"/>
              </a:ext>
            </a:extLst>
          </p:cNvPr>
          <p:cNvSpPr txBox="1"/>
          <p:nvPr/>
        </p:nvSpPr>
        <p:spPr>
          <a:xfrm>
            <a:off x="3439912" y="1985500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2_train_rom.xml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C75C96-F6FB-51CC-276B-239A5A519F7E}"/>
              </a:ext>
            </a:extLst>
          </p:cNvPr>
          <p:cNvSpPr txBox="1"/>
          <p:nvPr/>
        </p:nvSpPr>
        <p:spPr>
          <a:xfrm>
            <a:off x="3304473" y="3902649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2b_train_and_validate_rom.xml 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D9A4BF4B-27F2-8EB5-2C77-D7C272C7F15D}"/>
              </a:ext>
            </a:extLst>
          </p:cNvPr>
          <p:cNvSpPr/>
          <p:nvPr/>
        </p:nvSpPr>
        <p:spPr bwMode="auto">
          <a:xfrm rot="16200000">
            <a:off x="5808790" y="2417331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F4092-4787-4F5F-26B2-B4D4E027A210}"/>
              </a:ext>
            </a:extLst>
          </p:cNvPr>
          <p:cNvSpPr txBox="1"/>
          <p:nvPr/>
        </p:nvSpPr>
        <p:spPr>
          <a:xfrm>
            <a:off x="6195040" y="3105778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3_pickle_rom.xml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12B532-0D70-7DAF-F27D-62379BF627E8}"/>
              </a:ext>
            </a:extLst>
          </p:cNvPr>
          <p:cNvSpPr/>
          <p:nvPr/>
        </p:nvSpPr>
        <p:spPr bwMode="auto">
          <a:xfrm>
            <a:off x="9325307" y="2362511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ROM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4E20E3E1-D6B9-BC43-D5C2-D21A9626F00B}"/>
              </a:ext>
            </a:extLst>
          </p:cNvPr>
          <p:cNvSpPr/>
          <p:nvPr/>
        </p:nvSpPr>
        <p:spPr bwMode="auto">
          <a:xfrm rot="16200000">
            <a:off x="8720743" y="2413723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B49E90-99C4-1B7F-4EB5-A35F11046DC0}"/>
              </a:ext>
            </a:extLst>
          </p:cNvPr>
          <p:cNvSpPr txBox="1"/>
          <p:nvPr/>
        </p:nvSpPr>
        <p:spPr>
          <a:xfrm>
            <a:off x="9106993" y="1983815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4_load_rom.xml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76AA58-42F5-EEE1-AB7F-B135C1F1D149}"/>
              </a:ext>
            </a:extLst>
          </p:cNvPr>
          <p:cNvSpPr/>
          <p:nvPr/>
        </p:nvSpPr>
        <p:spPr bwMode="auto">
          <a:xfrm>
            <a:off x="9320273" y="3195402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From a pretrained pickle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3D5C6C-4FB1-2CB1-C9AB-EA9C098146BF}"/>
              </a:ext>
            </a:extLst>
          </p:cNvPr>
          <p:cNvSpPr txBox="1"/>
          <p:nvPr/>
        </p:nvSpPr>
        <p:spPr>
          <a:xfrm>
            <a:off x="8396210" y="3980560"/>
            <a:ext cx="4094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4b_load_and_sample_pretrained_rom.xml </a:t>
            </a:r>
          </a:p>
          <a:p>
            <a:pPr algn="ctr"/>
            <a:r>
              <a:rPr lang="en-US" sz="1400" dirty="0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85D35D-285F-CF7D-9585-E9D822BD47AE}"/>
              </a:ext>
            </a:extLst>
          </p:cNvPr>
          <p:cNvSpPr/>
          <p:nvPr/>
        </p:nvSpPr>
        <p:spPr bwMode="auto">
          <a:xfrm>
            <a:off x="6413354" y="4874016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Complete ROM Workflow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0A3609-39D0-826D-2CAE-0CE6D3B3179F}"/>
              </a:ext>
            </a:extLst>
          </p:cNvPr>
          <p:cNvSpPr txBox="1"/>
          <p:nvPr/>
        </p:nvSpPr>
        <p:spPr>
          <a:xfrm>
            <a:off x="6195040" y="4598712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5_Complete_rom_example.xml </a:t>
            </a:r>
          </a:p>
        </p:txBody>
      </p:sp>
    </p:spTree>
    <p:extLst>
      <p:ext uri="{BB962C8B-B14F-4D97-AF65-F5344CB8AC3E}">
        <p14:creationId xmlns:p14="http://schemas.microsoft.com/office/powerpoint/2010/main" val="3758396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Workflow/Pipeline: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589448" y="2772543"/>
            <a:ext cx="2245896" cy="7218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 model Create data cloud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413354" y="2366119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Pickle ROM</a:t>
            </a:r>
          </a:p>
        </p:txBody>
      </p:sp>
      <p:sp>
        <p:nvSpPr>
          <p:cNvPr id="17" name="Bent-Up Arrow 16"/>
          <p:cNvSpPr/>
          <p:nvPr/>
        </p:nvSpPr>
        <p:spPr bwMode="auto">
          <a:xfrm rot="16200000" flipH="1">
            <a:off x="8611125" y="4398922"/>
            <a:ext cx="1165724" cy="1069474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itchFamily="18" charset="0"/>
            </a:endParaRPr>
          </a:p>
        </p:txBody>
      </p:sp>
      <p:sp>
        <p:nvSpPr>
          <p:cNvPr id="9" name="Down Arrow 8"/>
          <p:cNvSpPr/>
          <p:nvPr/>
        </p:nvSpPr>
        <p:spPr bwMode="auto">
          <a:xfrm rot="16200000">
            <a:off x="2896837" y="2799182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9448" y="3561694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1_sample_Function.xml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1A826-7836-E37A-C1C4-47854B494132}"/>
              </a:ext>
            </a:extLst>
          </p:cNvPr>
          <p:cNvSpPr/>
          <p:nvPr/>
        </p:nvSpPr>
        <p:spPr bwMode="auto">
          <a:xfrm>
            <a:off x="3501401" y="23373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 ROM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(Validate Visually)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D5D3F-3777-A0FB-419A-BB065D3B0D40}"/>
              </a:ext>
            </a:extLst>
          </p:cNvPr>
          <p:cNvSpPr/>
          <p:nvPr/>
        </p:nvSpPr>
        <p:spPr bwMode="auto">
          <a:xfrm>
            <a:off x="3501401" y="3193230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and Validate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D12A8-466E-5FC2-ED5B-04A9C9D8C791}"/>
              </a:ext>
            </a:extLst>
          </p:cNvPr>
          <p:cNvSpPr txBox="1"/>
          <p:nvPr/>
        </p:nvSpPr>
        <p:spPr>
          <a:xfrm>
            <a:off x="3439912" y="1985500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2_train_rom.xml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C75C96-F6FB-51CC-276B-239A5A519F7E}"/>
              </a:ext>
            </a:extLst>
          </p:cNvPr>
          <p:cNvSpPr txBox="1"/>
          <p:nvPr/>
        </p:nvSpPr>
        <p:spPr>
          <a:xfrm>
            <a:off x="3304473" y="3902649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2b_train_and_validate_rom.xml 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D9A4BF4B-27F2-8EB5-2C77-D7C272C7F15D}"/>
              </a:ext>
            </a:extLst>
          </p:cNvPr>
          <p:cNvSpPr/>
          <p:nvPr/>
        </p:nvSpPr>
        <p:spPr bwMode="auto">
          <a:xfrm rot="16200000">
            <a:off x="5808790" y="2417331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F4092-4787-4F5F-26B2-B4D4E027A210}"/>
              </a:ext>
            </a:extLst>
          </p:cNvPr>
          <p:cNvSpPr txBox="1"/>
          <p:nvPr/>
        </p:nvSpPr>
        <p:spPr>
          <a:xfrm>
            <a:off x="6195040" y="3105778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3_pickle_rom.xml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12B532-0D70-7DAF-F27D-62379BF627E8}"/>
              </a:ext>
            </a:extLst>
          </p:cNvPr>
          <p:cNvSpPr/>
          <p:nvPr/>
        </p:nvSpPr>
        <p:spPr bwMode="auto">
          <a:xfrm>
            <a:off x="9325307" y="2362511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ROM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4E20E3E1-D6B9-BC43-D5C2-D21A9626F00B}"/>
              </a:ext>
            </a:extLst>
          </p:cNvPr>
          <p:cNvSpPr/>
          <p:nvPr/>
        </p:nvSpPr>
        <p:spPr bwMode="auto">
          <a:xfrm rot="16200000">
            <a:off x="8720743" y="2413723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B49E90-99C4-1B7F-4EB5-A35F11046DC0}"/>
              </a:ext>
            </a:extLst>
          </p:cNvPr>
          <p:cNvSpPr txBox="1"/>
          <p:nvPr/>
        </p:nvSpPr>
        <p:spPr>
          <a:xfrm>
            <a:off x="9106993" y="1983815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4_load_rom.xml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76AA58-42F5-EEE1-AB7F-B135C1F1D149}"/>
              </a:ext>
            </a:extLst>
          </p:cNvPr>
          <p:cNvSpPr/>
          <p:nvPr/>
        </p:nvSpPr>
        <p:spPr bwMode="auto">
          <a:xfrm>
            <a:off x="9320273" y="3195402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From a pretrained pickle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5B1D5-77F3-C526-DADB-F0B37CF6508B}"/>
              </a:ext>
            </a:extLst>
          </p:cNvPr>
          <p:cNvSpPr txBox="1"/>
          <p:nvPr/>
        </p:nvSpPr>
        <p:spPr>
          <a:xfrm>
            <a:off x="8396210" y="3980560"/>
            <a:ext cx="4094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4b_load_and_sample_pretrained_rom.xml </a:t>
            </a:r>
          </a:p>
          <a:p>
            <a:pPr algn="ctr"/>
            <a:r>
              <a:rPr lang="en-US" sz="1400" dirty="0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3DFBE9-69BB-AF25-5584-CAFF4FEE7E63}"/>
              </a:ext>
            </a:extLst>
          </p:cNvPr>
          <p:cNvSpPr/>
          <p:nvPr/>
        </p:nvSpPr>
        <p:spPr bwMode="auto">
          <a:xfrm>
            <a:off x="6413354" y="4874016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Complete ROM Workflow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1702C3-D1E6-442D-AB46-B0A6347B72C0}"/>
              </a:ext>
            </a:extLst>
          </p:cNvPr>
          <p:cNvSpPr txBox="1"/>
          <p:nvPr/>
        </p:nvSpPr>
        <p:spPr>
          <a:xfrm>
            <a:off x="6195040" y="4598712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5_Complete_rom_example.xml </a:t>
            </a:r>
          </a:p>
        </p:txBody>
      </p:sp>
    </p:spTree>
    <p:extLst>
      <p:ext uri="{BB962C8B-B14F-4D97-AF65-F5344CB8AC3E}">
        <p14:creationId xmlns:p14="http://schemas.microsoft.com/office/powerpoint/2010/main" val="28340941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Sample a Model and Create a Database (Exercise 1)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Rectangle 7"/>
          <p:cNvSpPr/>
          <p:nvPr/>
        </p:nvSpPr>
        <p:spPr bwMode="auto">
          <a:xfrm>
            <a:off x="1926838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Distributions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8875443" y="1810447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Steps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4706280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Samplers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3316559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Models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096001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6" name="Rectangle 25"/>
          <p:cNvSpPr/>
          <p:nvPr/>
        </p:nvSpPr>
        <p:spPr bwMode="auto">
          <a:xfrm>
            <a:off x="7485722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070184" y="5308844"/>
            <a:ext cx="1725169" cy="921952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Step</a:t>
            </a:r>
          </a:p>
        </p:txBody>
      </p:sp>
      <p:cxnSp>
        <p:nvCxnSpPr>
          <p:cNvPr id="28" name="Straight Arrow Connector 27"/>
          <p:cNvCxnSpPr/>
          <p:nvPr/>
        </p:nvCxnSpPr>
        <p:spPr bwMode="auto">
          <a:xfrm>
            <a:off x="4471165" y="5499916"/>
            <a:ext cx="599018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/>
          <p:nvPr/>
        </p:nvCxnSpPr>
        <p:spPr bwMode="auto">
          <a:xfrm>
            <a:off x="4471165" y="5772132"/>
            <a:ext cx="599018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/>
          <p:nvPr/>
        </p:nvCxnSpPr>
        <p:spPr bwMode="auto">
          <a:xfrm>
            <a:off x="4471165" y="6011766"/>
            <a:ext cx="599018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>
            <a:off x="6795352" y="5499915"/>
            <a:ext cx="599018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6795352" y="6011765"/>
            <a:ext cx="599018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4" name="Rectangle 33"/>
          <p:cNvSpPr/>
          <p:nvPr/>
        </p:nvSpPr>
        <p:spPr bwMode="auto">
          <a:xfrm>
            <a:off x="3316559" y="5308845"/>
            <a:ext cx="1154607" cy="38341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Model file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3316559" y="5568097"/>
            <a:ext cx="1154607" cy="38341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Model info</a:t>
            </a:r>
          </a:p>
        </p:txBody>
      </p:sp>
      <p:sp>
        <p:nvSpPr>
          <p:cNvPr id="36" name="Rectangle 35"/>
          <p:cNvSpPr/>
          <p:nvPr/>
        </p:nvSpPr>
        <p:spPr bwMode="auto">
          <a:xfrm>
            <a:off x="3316559" y="5820058"/>
            <a:ext cx="1154607" cy="38341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Sampler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7394371" y="5314102"/>
            <a:ext cx="1154607" cy="38341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Database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7394370" y="5825315"/>
            <a:ext cx="1377740" cy="38341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60768" y="6374981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Starter input file name: 1_sample_Function.xml (Just run it!)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631211" y="2659303"/>
            <a:ext cx="8956157" cy="20928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3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300" dirty="0" err="1">
                <a:solidFill>
                  <a:srgbClr val="1A4DB2"/>
                </a:solidFill>
                <a:latin typeface="Courier"/>
                <a:cs typeface="Courier"/>
              </a:rPr>
              <a:t>FirstMRun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300" dirty="0" err="1">
                <a:solidFill>
                  <a:srgbClr val="1A4DB2"/>
                </a:solidFill>
                <a:latin typeface="Courier"/>
                <a:cs typeface="Courier"/>
              </a:rPr>
              <a:t>DataObjects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300" dirty="0" err="1">
                <a:solidFill>
                  <a:srgbClr val="1A4DB2"/>
                </a:solidFill>
                <a:latin typeface="Courier"/>
                <a:cs typeface="Courier"/>
              </a:rPr>
              <a:t>PointSet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     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300" dirty="0" err="1">
                <a:solidFill>
                  <a:srgbClr val="000000"/>
                </a:solidFill>
                <a:latin typeface="Courier"/>
                <a:cs typeface="Courier"/>
              </a:rPr>
              <a:t>inputPlaceHolder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    &lt;Model  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"Models"     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300" dirty="0" err="1">
                <a:solidFill>
                  <a:srgbClr val="1A4DB2"/>
                </a:solidFill>
                <a:latin typeface="Courier"/>
                <a:cs typeface="Courier"/>
              </a:rPr>
              <a:t>ExternalModel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”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300" dirty="0">
                <a:solidFill>
                  <a:srgbClr val="000000"/>
                </a:solidFill>
                <a:latin typeface="Courier"/>
                <a:cs typeface="Courier"/>
              </a:rPr>
              <a:t>projectile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&lt;/Model&gt;</a:t>
            </a:r>
          </a:p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    &lt;Sampler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"Samplers"   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"Grid"         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300" dirty="0">
                <a:solidFill>
                  <a:srgbClr val="000000"/>
                </a:solidFill>
                <a:latin typeface="Courier"/>
                <a:cs typeface="Courier"/>
              </a:rPr>
              <a:t>grid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&lt;/Sampler&gt;</a:t>
            </a:r>
          </a:p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300" dirty="0" err="1">
                <a:solidFill>
                  <a:srgbClr val="1A4DB2"/>
                </a:solidFill>
                <a:latin typeface="Courier"/>
                <a:cs typeface="Courier"/>
              </a:rPr>
              <a:t>DataObjects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300" dirty="0" err="1">
                <a:solidFill>
                  <a:srgbClr val="1A4DB2"/>
                </a:solidFill>
                <a:latin typeface="Courier"/>
                <a:cs typeface="Courier"/>
              </a:rPr>
              <a:t>PointSet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     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300" dirty="0" err="1">
                <a:solidFill>
                  <a:srgbClr val="000000"/>
                </a:solidFill>
                <a:latin typeface="Courier"/>
                <a:cs typeface="Courier"/>
              </a:rPr>
              <a:t>outGRID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"Databases"  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"HDF5"         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300" dirty="0" err="1">
                <a:solidFill>
                  <a:srgbClr val="000000"/>
                </a:solidFill>
                <a:latin typeface="Courier"/>
                <a:cs typeface="Courier"/>
              </a:rPr>
              <a:t>out_db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300" dirty="0" err="1">
                <a:solidFill>
                  <a:srgbClr val="1A4DB2"/>
                </a:solidFill>
                <a:latin typeface="Courier"/>
                <a:cs typeface="Courier"/>
              </a:rPr>
              <a:t>OutStreams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  </a:t>
            </a:r>
            <a:r>
              <a:rPr lang="en-US" sz="13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300" dirty="0">
                <a:solidFill>
                  <a:srgbClr val="1A4DB2"/>
                </a:solidFill>
                <a:latin typeface="Courier"/>
                <a:cs typeface="Courier"/>
              </a:rPr>
              <a:t>"Print"        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300" dirty="0" err="1">
                <a:latin typeface="Courier"/>
                <a:cs typeface="Courier"/>
              </a:rPr>
              <a:t>out_dump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3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300" dirty="0">
                <a:solidFill>
                  <a:srgbClr val="008000"/>
                </a:solidFill>
                <a:latin typeface="Courier"/>
                <a:cs typeface="Courier"/>
              </a:rPr>
              <a:t>&lt;/Steps&gt;</a:t>
            </a:r>
          </a:p>
        </p:txBody>
      </p:sp>
    </p:spTree>
    <p:extLst>
      <p:ext uri="{BB962C8B-B14F-4D97-AF65-F5344CB8AC3E}">
        <p14:creationId xmlns:p14="http://schemas.microsoft.com/office/powerpoint/2010/main" val="3133633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Outline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3366FF"/>
                </a:solidFill>
              </a:rPr>
              <a:t>Brief introduction on ROMs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3366FF"/>
                </a:solidFill>
              </a:rPr>
              <a:t>ROMs and RAVEN</a:t>
            </a:r>
          </a:p>
          <a:p>
            <a:pPr lvl="1"/>
            <a:r>
              <a:rPr lang="en-US" dirty="0"/>
              <a:t>Available ROMs</a:t>
            </a:r>
          </a:p>
          <a:p>
            <a:pPr lvl="1"/>
            <a:r>
              <a:rPr lang="en-US" dirty="0"/>
              <a:t>RAVEN ROM workflow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3366FF"/>
                </a:solidFill>
              </a:rPr>
              <a:t>RAVEN examples</a:t>
            </a:r>
          </a:p>
          <a:p>
            <a:pPr lvl="1"/>
            <a:r>
              <a:rPr lang="en-US" dirty="0"/>
              <a:t>Create ROMs</a:t>
            </a:r>
          </a:p>
          <a:p>
            <a:pPr lvl="1"/>
            <a:r>
              <a:rPr lang="en-US" dirty="0"/>
              <a:t>Perform sampling of ROMs</a:t>
            </a:r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r>
              <a:rPr lang="en-US" dirty="0"/>
              <a:t>Exercise 1_sample_Function.xml, </a:t>
            </a:r>
            <a:r>
              <a:rPr lang="en-US" b="1" dirty="0"/>
              <a:t>objective: </a:t>
            </a:r>
            <a:r>
              <a:rPr lang="en-US" dirty="0"/>
              <a:t>prepare the training data via forward sampling.</a:t>
            </a:r>
          </a:p>
          <a:p>
            <a:pPr lvl="1"/>
            <a:r>
              <a:rPr lang="en-US" dirty="0"/>
              <a:t>Just run this one.</a:t>
            </a:r>
          </a:p>
          <a:p>
            <a:pPr lvl="1"/>
            <a:r>
              <a:rPr lang="en-US" dirty="0"/>
              <a:t>Outputs: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7F988C-72A3-01A6-D31C-54092BB04C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2234" y="2870398"/>
            <a:ext cx="4551218" cy="3429000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78A0E6BD-D8BF-0FCB-9FB9-C6AE33FFB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6514" y="3828675"/>
            <a:ext cx="6094271" cy="163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335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Workflow/Pipeline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589448" y="27725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 model Create database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413354" y="2366119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Pickle ROM</a:t>
            </a:r>
          </a:p>
        </p:txBody>
      </p:sp>
      <p:sp>
        <p:nvSpPr>
          <p:cNvPr id="17" name="Bent-Up Arrow 16"/>
          <p:cNvSpPr/>
          <p:nvPr/>
        </p:nvSpPr>
        <p:spPr bwMode="auto">
          <a:xfrm rot="16200000" flipH="1">
            <a:off x="8611125" y="4398922"/>
            <a:ext cx="1165724" cy="1069474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itchFamily="18" charset="0"/>
            </a:endParaRPr>
          </a:p>
        </p:txBody>
      </p:sp>
      <p:sp>
        <p:nvSpPr>
          <p:cNvPr id="9" name="Down Arrow 8"/>
          <p:cNvSpPr/>
          <p:nvPr/>
        </p:nvSpPr>
        <p:spPr bwMode="auto">
          <a:xfrm rot="16200000">
            <a:off x="2896837" y="2799182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9448" y="3561694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1_sample_Function.xml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1A826-7836-E37A-C1C4-47854B494132}"/>
              </a:ext>
            </a:extLst>
          </p:cNvPr>
          <p:cNvSpPr/>
          <p:nvPr/>
        </p:nvSpPr>
        <p:spPr bwMode="auto">
          <a:xfrm>
            <a:off x="3501401" y="2337343"/>
            <a:ext cx="2245896" cy="7218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 ROM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(Validate Visually)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D5D3F-3777-A0FB-419A-BB065D3B0D40}"/>
              </a:ext>
            </a:extLst>
          </p:cNvPr>
          <p:cNvSpPr/>
          <p:nvPr/>
        </p:nvSpPr>
        <p:spPr bwMode="auto">
          <a:xfrm>
            <a:off x="3501401" y="3193230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and Validate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D12A8-466E-5FC2-ED5B-04A9C9D8C791}"/>
              </a:ext>
            </a:extLst>
          </p:cNvPr>
          <p:cNvSpPr txBox="1"/>
          <p:nvPr/>
        </p:nvSpPr>
        <p:spPr>
          <a:xfrm>
            <a:off x="3439912" y="1985500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2_train_rom.xml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C75C96-F6FB-51CC-276B-239A5A519F7E}"/>
              </a:ext>
            </a:extLst>
          </p:cNvPr>
          <p:cNvSpPr txBox="1"/>
          <p:nvPr/>
        </p:nvSpPr>
        <p:spPr>
          <a:xfrm>
            <a:off x="3304473" y="3902649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2b_train_and_validate_rom.xml 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D9A4BF4B-27F2-8EB5-2C77-D7C272C7F15D}"/>
              </a:ext>
            </a:extLst>
          </p:cNvPr>
          <p:cNvSpPr/>
          <p:nvPr/>
        </p:nvSpPr>
        <p:spPr bwMode="auto">
          <a:xfrm rot="16200000">
            <a:off x="5808790" y="2417331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F4092-4787-4F5F-26B2-B4D4E027A210}"/>
              </a:ext>
            </a:extLst>
          </p:cNvPr>
          <p:cNvSpPr txBox="1"/>
          <p:nvPr/>
        </p:nvSpPr>
        <p:spPr>
          <a:xfrm>
            <a:off x="6195040" y="3105778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3_pickle_rom.xml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12B532-0D70-7DAF-F27D-62379BF627E8}"/>
              </a:ext>
            </a:extLst>
          </p:cNvPr>
          <p:cNvSpPr/>
          <p:nvPr/>
        </p:nvSpPr>
        <p:spPr bwMode="auto">
          <a:xfrm>
            <a:off x="9325307" y="2362511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ROM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4E20E3E1-D6B9-BC43-D5C2-D21A9626F00B}"/>
              </a:ext>
            </a:extLst>
          </p:cNvPr>
          <p:cNvSpPr/>
          <p:nvPr/>
        </p:nvSpPr>
        <p:spPr bwMode="auto">
          <a:xfrm rot="16200000">
            <a:off x="8720743" y="2413723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B49E90-99C4-1B7F-4EB5-A35F11046DC0}"/>
              </a:ext>
            </a:extLst>
          </p:cNvPr>
          <p:cNvSpPr txBox="1"/>
          <p:nvPr/>
        </p:nvSpPr>
        <p:spPr>
          <a:xfrm>
            <a:off x="9106993" y="1983815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4_load_rom.xml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76AA58-42F5-EEE1-AB7F-B135C1F1D149}"/>
              </a:ext>
            </a:extLst>
          </p:cNvPr>
          <p:cNvSpPr/>
          <p:nvPr/>
        </p:nvSpPr>
        <p:spPr bwMode="auto">
          <a:xfrm>
            <a:off x="9320273" y="3195402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From a pretrained pickle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69B880-A83F-1B9D-FBD4-2F16DD8E0F42}"/>
              </a:ext>
            </a:extLst>
          </p:cNvPr>
          <p:cNvSpPr txBox="1"/>
          <p:nvPr/>
        </p:nvSpPr>
        <p:spPr>
          <a:xfrm>
            <a:off x="8396210" y="3980560"/>
            <a:ext cx="4094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4b_load_and_sample_pretrained_rom.xml </a:t>
            </a:r>
          </a:p>
          <a:p>
            <a:pPr algn="ctr"/>
            <a:r>
              <a:rPr lang="en-US" sz="1400" dirty="0"/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4382AD-7207-553F-1D58-08673710AFCC}"/>
              </a:ext>
            </a:extLst>
          </p:cNvPr>
          <p:cNvSpPr/>
          <p:nvPr/>
        </p:nvSpPr>
        <p:spPr bwMode="auto">
          <a:xfrm>
            <a:off x="6413354" y="4874016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Complete ROM Workflow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14E45E-554C-2462-664C-1C5DD67FE593}"/>
              </a:ext>
            </a:extLst>
          </p:cNvPr>
          <p:cNvSpPr txBox="1"/>
          <p:nvPr/>
        </p:nvSpPr>
        <p:spPr>
          <a:xfrm>
            <a:off x="6195040" y="4598712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5_Complete_rom_example.xml </a:t>
            </a:r>
          </a:p>
        </p:txBody>
      </p:sp>
    </p:spTree>
    <p:extLst>
      <p:ext uri="{BB962C8B-B14F-4D97-AF65-F5344CB8AC3E}">
        <p14:creationId xmlns:p14="http://schemas.microsoft.com/office/powerpoint/2010/main" val="1454308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Train a ROM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Rectangle 7"/>
          <p:cNvSpPr/>
          <p:nvPr/>
        </p:nvSpPr>
        <p:spPr bwMode="auto">
          <a:xfrm>
            <a:off x="1926838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Distributions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71208" y="2492732"/>
            <a:ext cx="8139592" cy="18158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...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RomTrainer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"rom_trainer4"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400" dirty="0" err="1">
                <a:solidFill>
                  <a:srgbClr val="1A4DB2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400" dirty="0" err="1">
                <a:solidFill>
                  <a:srgbClr val="1A4DB2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outGRID_y4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"Models"  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"ROM"  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ROM4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RomTrainer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...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&lt;/Steps&gt;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8875443" y="1810447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Steps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4706280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Samplers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3316559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Models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096001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6" name="Rectangle 25"/>
          <p:cNvSpPr/>
          <p:nvPr/>
        </p:nvSpPr>
        <p:spPr bwMode="auto">
          <a:xfrm>
            <a:off x="7485722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574206-6327-6B97-3109-FF07D26A98A3}"/>
              </a:ext>
            </a:extLst>
          </p:cNvPr>
          <p:cNvSpPr txBox="1"/>
          <p:nvPr/>
        </p:nvSpPr>
        <p:spPr>
          <a:xfrm>
            <a:off x="1523160" y="63676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Starter Input file name: 2_train_ROM.xml </a:t>
            </a:r>
          </a:p>
        </p:txBody>
      </p:sp>
    </p:spTree>
    <p:extLst>
      <p:ext uri="{BB962C8B-B14F-4D97-AF65-F5344CB8AC3E}">
        <p14:creationId xmlns:p14="http://schemas.microsoft.com/office/powerpoint/2010/main" val="6314060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Train a ROM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3316559" y="1810501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Models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926838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Distributions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16558" y="2868608"/>
            <a:ext cx="5557204" cy="16004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&lt;Models&gt;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&lt;ROM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"ROM4"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400" dirty="0" err="1">
                <a:solidFill>
                  <a:srgbClr val="1A4DB2"/>
                </a:solidFill>
                <a:latin typeface="Courier"/>
                <a:cs typeface="Courier"/>
              </a:rPr>
              <a:t>NDinvDistWeight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&lt;Features&gt;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v0,angle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&lt;/Features&gt;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&lt;Target&gt;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t,x,y,r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&lt;/Target&gt;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&lt;p&gt;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3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&lt;/p&gt;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&lt;/ROM&gt;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&lt;/Models&gt;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4706280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Samplers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8875443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Steps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6096001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7485722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523160" y="63676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Starter Input file name: 2_train_ROM.xml 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7954282" y="3881410"/>
            <a:ext cx="2256519" cy="70487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Multi-dimensional interpolator (</a:t>
            </a:r>
            <a:r>
              <a:rPr lang="en-US" sz="1600" dirty="0">
                <a:latin typeface="Courier"/>
                <a:cs typeface="Courier"/>
              </a:rPr>
              <a:t>CROW</a:t>
            </a:r>
            <a:r>
              <a:rPr lang="en-US" sz="1600" dirty="0">
                <a:latin typeface="+mj-lt"/>
              </a:rPr>
              <a:t>)</a:t>
            </a:r>
          </a:p>
        </p:txBody>
      </p:sp>
      <p:cxnSp>
        <p:nvCxnSpPr>
          <p:cNvPr id="14" name="Straight Arrow Connector 13"/>
          <p:cNvCxnSpPr/>
          <p:nvPr/>
        </p:nvCxnSpPr>
        <p:spPr bwMode="auto">
          <a:xfrm flipH="1" flipV="1">
            <a:off x="7379788" y="3441700"/>
            <a:ext cx="433388" cy="7151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7627468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r>
              <a:rPr lang="en-US" dirty="0"/>
              <a:t>Exercise 2_train_rom.xml, </a:t>
            </a:r>
            <a:r>
              <a:rPr lang="en-US" b="1" dirty="0"/>
              <a:t>objective: </a:t>
            </a:r>
            <a:r>
              <a:rPr lang="en-US" dirty="0"/>
              <a:t>train/construct the rom.</a:t>
            </a:r>
          </a:p>
          <a:p>
            <a:pPr lvl="1"/>
            <a:r>
              <a:rPr lang="en-US" dirty="0"/>
              <a:t>Add a step to train the rom to your &lt;Steps&gt; and &lt;Sequence&gt;.</a:t>
            </a:r>
          </a:p>
          <a:p>
            <a:pPr lvl="1"/>
            <a:r>
              <a:rPr lang="en-US" dirty="0"/>
              <a:t>Complete the &lt;ROM&gt; block in &lt;Models&gt; (for now stick to using the </a:t>
            </a:r>
            <a:r>
              <a:rPr lang="en-US" dirty="0" err="1"/>
              <a:t>NDinvDistWeight</a:t>
            </a:r>
            <a:r>
              <a:rPr lang="en-US" dirty="0"/>
              <a:t> rom.</a:t>
            </a:r>
          </a:p>
          <a:p>
            <a:pPr lvl="1"/>
            <a:r>
              <a:rPr lang="en-US" dirty="0"/>
              <a:t>Complete the </a:t>
            </a:r>
            <a:r>
              <a:rPr lang="en-US" dirty="0" err="1"/>
              <a:t>DataObjects</a:t>
            </a:r>
            <a:r>
              <a:rPr lang="en-US" dirty="0"/>
              <a:t> block.</a:t>
            </a:r>
          </a:p>
          <a:p>
            <a:pPr lvl="1"/>
            <a:r>
              <a:rPr lang="en-US" dirty="0"/>
              <a:t>Complete the &lt;Plot&gt; in &lt;</a:t>
            </a:r>
            <a:r>
              <a:rPr lang="en-US" dirty="0" err="1"/>
              <a:t>OutStreams</a:t>
            </a:r>
            <a:r>
              <a:rPr lang="en-US" dirty="0"/>
              <a:t>&gt; </a:t>
            </a:r>
          </a:p>
          <a:p>
            <a:pPr lvl="1"/>
            <a:r>
              <a:rPr lang="en-US" dirty="0"/>
              <a:t>Run 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Outputs:</a:t>
            </a:r>
          </a:p>
          <a:p>
            <a:pPr marL="457200" lvl="1" indent="0">
              <a:buNone/>
            </a:pPr>
            <a:r>
              <a:rPr lang="en-US" dirty="0"/>
              <a:t>No new outputs, because we have trained a ROM but did not save it (pickle it), validate it, sample it, plot its output, etc.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30BA13-66FB-B19C-6D23-51C72514FAB4}"/>
              </a:ext>
            </a:extLst>
          </p:cNvPr>
          <p:cNvSpPr txBox="1"/>
          <p:nvPr/>
        </p:nvSpPr>
        <p:spPr>
          <a:xfrm>
            <a:off x="1281175" y="3937878"/>
            <a:ext cx="9877881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~/.../</a:t>
            </a:r>
            <a:r>
              <a:rPr lang="en-US" dirty="0" err="1">
                <a:latin typeface="Lucida Console" panose="020B0609040504020204" pitchFamily="49" charset="0"/>
              </a:rPr>
              <a:t>reducedOrderModeling</a:t>
            </a:r>
            <a:r>
              <a:rPr lang="en-US" dirty="0">
                <a:latin typeface="Lucida Console" panose="020B0609040504020204" pitchFamily="49" charset="0"/>
              </a:rPr>
              <a:t>/exercises&gt;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raven_framework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2_train_rom.xml </a:t>
            </a:r>
          </a:p>
        </p:txBody>
      </p:sp>
    </p:spTree>
    <p:extLst>
      <p:ext uri="{BB962C8B-B14F-4D97-AF65-F5344CB8AC3E}">
        <p14:creationId xmlns:p14="http://schemas.microsoft.com/office/powerpoint/2010/main" val="31525072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Workflow/Pipeline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589448" y="27725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 model Create database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413354" y="2366119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Pickle ROM</a:t>
            </a:r>
          </a:p>
        </p:txBody>
      </p:sp>
      <p:sp>
        <p:nvSpPr>
          <p:cNvPr id="17" name="Bent-Up Arrow 16"/>
          <p:cNvSpPr/>
          <p:nvPr/>
        </p:nvSpPr>
        <p:spPr bwMode="auto">
          <a:xfrm rot="16200000" flipH="1">
            <a:off x="8611125" y="4398922"/>
            <a:ext cx="1165724" cy="1069474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itchFamily="18" charset="0"/>
            </a:endParaRPr>
          </a:p>
        </p:txBody>
      </p:sp>
      <p:sp>
        <p:nvSpPr>
          <p:cNvPr id="9" name="Down Arrow 8"/>
          <p:cNvSpPr/>
          <p:nvPr/>
        </p:nvSpPr>
        <p:spPr bwMode="auto">
          <a:xfrm rot="16200000">
            <a:off x="2896837" y="2799182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9448" y="3561694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1_sample_Function.xml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1A826-7836-E37A-C1C4-47854B494132}"/>
              </a:ext>
            </a:extLst>
          </p:cNvPr>
          <p:cNvSpPr/>
          <p:nvPr/>
        </p:nvSpPr>
        <p:spPr bwMode="auto">
          <a:xfrm>
            <a:off x="3501401" y="23373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 ROM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(Validate Visually)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D5D3F-3777-A0FB-419A-BB065D3B0D40}"/>
              </a:ext>
            </a:extLst>
          </p:cNvPr>
          <p:cNvSpPr/>
          <p:nvPr/>
        </p:nvSpPr>
        <p:spPr bwMode="auto">
          <a:xfrm>
            <a:off x="3501401" y="3193230"/>
            <a:ext cx="2245896" cy="7218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and Validate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D12A8-466E-5FC2-ED5B-04A9C9D8C791}"/>
              </a:ext>
            </a:extLst>
          </p:cNvPr>
          <p:cNvSpPr txBox="1"/>
          <p:nvPr/>
        </p:nvSpPr>
        <p:spPr>
          <a:xfrm>
            <a:off x="3439912" y="1985500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2_train_rom.xml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C75C96-F6FB-51CC-276B-239A5A519F7E}"/>
              </a:ext>
            </a:extLst>
          </p:cNvPr>
          <p:cNvSpPr txBox="1"/>
          <p:nvPr/>
        </p:nvSpPr>
        <p:spPr>
          <a:xfrm>
            <a:off x="3304473" y="3902649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2b_train_and_validate_rom.xml 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D9A4BF4B-27F2-8EB5-2C77-D7C272C7F15D}"/>
              </a:ext>
            </a:extLst>
          </p:cNvPr>
          <p:cNvSpPr/>
          <p:nvPr/>
        </p:nvSpPr>
        <p:spPr bwMode="auto">
          <a:xfrm rot="16200000">
            <a:off x="5808790" y="2417331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F4092-4787-4F5F-26B2-B4D4E027A210}"/>
              </a:ext>
            </a:extLst>
          </p:cNvPr>
          <p:cNvSpPr txBox="1"/>
          <p:nvPr/>
        </p:nvSpPr>
        <p:spPr>
          <a:xfrm>
            <a:off x="6195040" y="3105778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3_pickle_rom.xml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12B532-0D70-7DAF-F27D-62379BF627E8}"/>
              </a:ext>
            </a:extLst>
          </p:cNvPr>
          <p:cNvSpPr/>
          <p:nvPr/>
        </p:nvSpPr>
        <p:spPr bwMode="auto">
          <a:xfrm>
            <a:off x="9325307" y="2362511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ROM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4E20E3E1-D6B9-BC43-D5C2-D21A9626F00B}"/>
              </a:ext>
            </a:extLst>
          </p:cNvPr>
          <p:cNvSpPr/>
          <p:nvPr/>
        </p:nvSpPr>
        <p:spPr bwMode="auto">
          <a:xfrm rot="16200000">
            <a:off x="8720743" y="2413723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B49E90-99C4-1B7F-4EB5-A35F11046DC0}"/>
              </a:ext>
            </a:extLst>
          </p:cNvPr>
          <p:cNvSpPr txBox="1"/>
          <p:nvPr/>
        </p:nvSpPr>
        <p:spPr>
          <a:xfrm>
            <a:off x="9106993" y="1983815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4_load_rom.xml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76AA58-42F5-EEE1-AB7F-B135C1F1D149}"/>
              </a:ext>
            </a:extLst>
          </p:cNvPr>
          <p:cNvSpPr/>
          <p:nvPr/>
        </p:nvSpPr>
        <p:spPr bwMode="auto">
          <a:xfrm>
            <a:off x="9320273" y="3195402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From a pretrained pickle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2C166B-DFE8-CB36-82C8-65CFC4369176}"/>
              </a:ext>
            </a:extLst>
          </p:cNvPr>
          <p:cNvSpPr/>
          <p:nvPr/>
        </p:nvSpPr>
        <p:spPr bwMode="auto">
          <a:xfrm>
            <a:off x="6413354" y="4874016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Complete ROM Workflow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E48481-8318-F163-790F-3983D70E8872}"/>
              </a:ext>
            </a:extLst>
          </p:cNvPr>
          <p:cNvSpPr txBox="1"/>
          <p:nvPr/>
        </p:nvSpPr>
        <p:spPr>
          <a:xfrm>
            <a:off x="6195040" y="4598712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5_Complete_rom_example.xml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C00942-BF51-E204-CC60-088797B64568}"/>
              </a:ext>
            </a:extLst>
          </p:cNvPr>
          <p:cNvSpPr txBox="1"/>
          <p:nvPr/>
        </p:nvSpPr>
        <p:spPr>
          <a:xfrm>
            <a:off x="8396210" y="3980560"/>
            <a:ext cx="4094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4b_load_and_sample_pretrained_rom.xml </a:t>
            </a:r>
          </a:p>
          <a:p>
            <a:pPr algn="ctr"/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16046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2b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r>
              <a:rPr lang="en-US" dirty="0"/>
              <a:t>Exercise 2b_train_and_validate_rom.xml, </a:t>
            </a:r>
            <a:r>
              <a:rPr lang="en-US" b="1" dirty="0"/>
              <a:t>objective: </a:t>
            </a:r>
            <a:r>
              <a:rPr lang="en-US" dirty="0"/>
              <a:t>Split the data and train/construct the ROM, then cross-validate by computing scores/error metrics.</a:t>
            </a:r>
          </a:p>
          <a:p>
            <a:pPr lvl="1"/>
            <a:r>
              <a:rPr lang="en-US" dirty="0"/>
              <a:t>Add the new Postprocess step name to the &lt;Sequence&gt; (It was already added to the &lt;Steps&gt;).</a:t>
            </a:r>
          </a:p>
          <a:p>
            <a:pPr lvl="1"/>
            <a:r>
              <a:rPr lang="en-US" dirty="0"/>
              <a:t> Complete the &lt;ROM&gt; block in &lt;Models&gt;</a:t>
            </a:r>
          </a:p>
          <a:p>
            <a:pPr lvl="1"/>
            <a:r>
              <a:rPr lang="en-US" dirty="0"/>
              <a:t>Complete the &lt;</a:t>
            </a:r>
            <a:r>
              <a:rPr lang="en-US" dirty="0" err="1"/>
              <a:t>PostProcessor</a:t>
            </a:r>
            <a:r>
              <a:rPr lang="en-US" dirty="0"/>
              <a:t>&gt; in models by completing the &lt;Metric&gt; nodes</a:t>
            </a:r>
          </a:p>
          <a:p>
            <a:pPr lvl="1"/>
            <a:r>
              <a:rPr lang="en-US" dirty="0"/>
              <a:t>Complete the &lt;</a:t>
            </a:r>
            <a:r>
              <a:rPr lang="en-US" dirty="0" err="1"/>
              <a:t>outPP</a:t>
            </a:r>
            <a:r>
              <a:rPr lang="en-US" dirty="0"/>
              <a:t>&gt; </a:t>
            </a:r>
            <a:r>
              <a:rPr lang="en-US" dirty="0" err="1"/>
              <a:t>PointSet</a:t>
            </a:r>
            <a:r>
              <a:rPr lang="en-US" dirty="0"/>
              <a:t> by adding the outputs on the form: cv_{</a:t>
            </a:r>
            <a:r>
              <a:rPr lang="en-US" dirty="0" err="1"/>
              <a:t>metricName</a:t>
            </a:r>
            <a:r>
              <a:rPr lang="en-US" dirty="0"/>
              <a:t>}_{</a:t>
            </a:r>
            <a:r>
              <a:rPr lang="en-US" dirty="0" err="1"/>
              <a:t>targetName</a:t>
            </a:r>
            <a:r>
              <a:rPr lang="en-US" dirty="0"/>
              <a:t>}</a:t>
            </a:r>
          </a:p>
          <a:p>
            <a:pPr lvl="1"/>
            <a:r>
              <a:rPr lang="en-US" dirty="0"/>
              <a:t>Run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30BA13-66FB-B19C-6D23-51C72514FAB4}"/>
              </a:ext>
            </a:extLst>
          </p:cNvPr>
          <p:cNvSpPr txBox="1"/>
          <p:nvPr/>
        </p:nvSpPr>
        <p:spPr>
          <a:xfrm>
            <a:off x="180748" y="4665463"/>
            <a:ext cx="11830503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~/.../</a:t>
            </a:r>
            <a:r>
              <a:rPr lang="en-US" dirty="0" err="1">
                <a:latin typeface="Lucida Console" panose="020B0609040504020204" pitchFamily="49" charset="0"/>
              </a:rPr>
              <a:t>reducedOrderModeling</a:t>
            </a:r>
            <a:r>
              <a:rPr lang="en-US" dirty="0">
                <a:latin typeface="Lucida Console" panose="020B0609040504020204" pitchFamily="49" charset="0"/>
              </a:rPr>
              <a:t>/exercises&gt;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raven_framework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2b_train_and _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validate_rom.xml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83157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2b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pPr lvl="1"/>
            <a:r>
              <a:rPr lang="en-US" dirty="0"/>
              <a:t>Additional outputs: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Why are there only 3 rows?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FF44DB8-2757-7667-68AA-F5C74694A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6835" y="2214697"/>
            <a:ext cx="7018330" cy="184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110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Workflow/Pipeline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589448" y="27725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 model Create database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413354" y="2366119"/>
            <a:ext cx="2245896" cy="7218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Pickle ROM</a:t>
            </a:r>
          </a:p>
        </p:txBody>
      </p:sp>
      <p:sp>
        <p:nvSpPr>
          <p:cNvPr id="17" name="Bent-Up Arrow 16"/>
          <p:cNvSpPr/>
          <p:nvPr/>
        </p:nvSpPr>
        <p:spPr bwMode="auto">
          <a:xfrm rot="16200000" flipH="1">
            <a:off x="8611125" y="4398922"/>
            <a:ext cx="1165724" cy="1069474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itchFamily="18" charset="0"/>
            </a:endParaRPr>
          </a:p>
        </p:txBody>
      </p:sp>
      <p:sp>
        <p:nvSpPr>
          <p:cNvPr id="9" name="Down Arrow 8"/>
          <p:cNvSpPr/>
          <p:nvPr/>
        </p:nvSpPr>
        <p:spPr bwMode="auto">
          <a:xfrm rot="16200000">
            <a:off x="2896837" y="2799182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9448" y="3561694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1_sample_Function.xml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1A826-7836-E37A-C1C4-47854B494132}"/>
              </a:ext>
            </a:extLst>
          </p:cNvPr>
          <p:cNvSpPr/>
          <p:nvPr/>
        </p:nvSpPr>
        <p:spPr bwMode="auto">
          <a:xfrm>
            <a:off x="3501401" y="23373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 ROM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(Validate Visually)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D5D3F-3777-A0FB-419A-BB065D3B0D40}"/>
              </a:ext>
            </a:extLst>
          </p:cNvPr>
          <p:cNvSpPr/>
          <p:nvPr/>
        </p:nvSpPr>
        <p:spPr bwMode="auto">
          <a:xfrm>
            <a:off x="3501401" y="3193230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and Validate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D12A8-466E-5FC2-ED5B-04A9C9D8C791}"/>
              </a:ext>
            </a:extLst>
          </p:cNvPr>
          <p:cNvSpPr txBox="1"/>
          <p:nvPr/>
        </p:nvSpPr>
        <p:spPr>
          <a:xfrm>
            <a:off x="3439912" y="1985500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2_train_rom.xml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C75C96-F6FB-51CC-276B-239A5A519F7E}"/>
              </a:ext>
            </a:extLst>
          </p:cNvPr>
          <p:cNvSpPr txBox="1"/>
          <p:nvPr/>
        </p:nvSpPr>
        <p:spPr>
          <a:xfrm>
            <a:off x="3304473" y="3902649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2b_train_and_validate_rom.xml 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D9A4BF4B-27F2-8EB5-2C77-D7C272C7F15D}"/>
              </a:ext>
            </a:extLst>
          </p:cNvPr>
          <p:cNvSpPr/>
          <p:nvPr/>
        </p:nvSpPr>
        <p:spPr bwMode="auto">
          <a:xfrm rot="16200000">
            <a:off x="5808790" y="2417331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F4092-4787-4F5F-26B2-B4D4E027A210}"/>
              </a:ext>
            </a:extLst>
          </p:cNvPr>
          <p:cNvSpPr txBox="1"/>
          <p:nvPr/>
        </p:nvSpPr>
        <p:spPr>
          <a:xfrm>
            <a:off x="6195040" y="3105778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3_pickle_rom.xml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12B532-0D70-7DAF-F27D-62379BF627E8}"/>
              </a:ext>
            </a:extLst>
          </p:cNvPr>
          <p:cNvSpPr/>
          <p:nvPr/>
        </p:nvSpPr>
        <p:spPr bwMode="auto">
          <a:xfrm>
            <a:off x="9325307" y="2362511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ROM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4E20E3E1-D6B9-BC43-D5C2-D21A9626F00B}"/>
              </a:ext>
            </a:extLst>
          </p:cNvPr>
          <p:cNvSpPr/>
          <p:nvPr/>
        </p:nvSpPr>
        <p:spPr bwMode="auto">
          <a:xfrm rot="16200000">
            <a:off x="8720743" y="2413723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B49E90-99C4-1B7F-4EB5-A35F11046DC0}"/>
              </a:ext>
            </a:extLst>
          </p:cNvPr>
          <p:cNvSpPr txBox="1"/>
          <p:nvPr/>
        </p:nvSpPr>
        <p:spPr>
          <a:xfrm>
            <a:off x="9106993" y="1983815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4_load_rom.xml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76AA58-42F5-EEE1-AB7F-B135C1F1D149}"/>
              </a:ext>
            </a:extLst>
          </p:cNvPr>
          <p:cNvSpPr/>
          <p:nvPr/>
        </p:nvSpPr>
        <p:spPr bwMode="auto">
          <a:xfrm>
            <a:off x="9320273" y="3195402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From a pretrained pickle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B595F3-E624-AD7F-8879-599432D3A339}"/>
              </a:ext>
            </a:extLst>
          </p:cNvPr>
          <p:cNvSpPr txBox="1"/>
          <p:nvPr/>
        </p:nvSpPr>
        <p:spPr>
          <a:xfrm>
            <a:off x="8396210" y="3980560"/>
            <a:ext cx="4094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4b_load_and_sample_pretrained_rom.xml </a:t>
            </a:r>
          </a:p>
          <a:p>
            <a:pPr algn="ctr"/>
            <a:r>
              <a:rPr lang="en-US" sz="1400" dirty="0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01E7A4-E2F4-5E8E-623A-5961E7A7181D}"/>
              </a:ext>
            </a:extLst>
          </p:cNvPr>
          <p:cNvSpPr/>
          <p:nvPr/>
        </p:nvSpPr>
        <p:spPr bwMode="auto">
          <a:xfrm>
            <a:off x="6413354" y="4874016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Complete ROM Workflow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5F0D80-58DC-2082-D424-D57DC478BF92}"/>
              </a:ext>
            </a:extLst>
          </p:cNvPr>
          <p:cNvSpPr txBox="1"/>
          <p:nvPr/>
        </p:nvSpPr>
        <p:spPr>
          <a:xfrm>
            <a:off x="6195040" y="4598712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5_Complete_rom_example.xml </a:t>
            </a:r>
          </a:p>
        </p:txBody>
      </p:sp>
    </p:spTree>
    <p:extLst>
      <p:ext uri="{BB962C8B-B14F-4D97-AF65-F5344CB8AC3E}">
        <p14:creationId xmlns:p14="http://schemas.microsoft.com/office/powerpoint/2010/main" val="7903951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Pickle a ROM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3327858" y="1644027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Models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47830" y="2820705"/>
            <a:ext cx="8271203" cy="16004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...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IOStep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name="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pkDump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"&gt;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"Models"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"ROM"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ROM3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"Files"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""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ROM3pk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IOStep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&lt;/Steps&gt;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7493179" y="1644027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Steps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717579" y="1644027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6107300" y="1644027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3979878" y="4349312"/>
            <a:ext cx="2116122" cy="60496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Pickle the ROM and save it as a file</a:t>
            </a:r>
          </a:p>
        </p:txBody>
      </p:sp>
      <p:cxnSp>
        <p:nvCxnSpPr>
          <p:cNvPr id="19" name="Straight Arrow Connector 18"/>
          <p:cNvCxnSpPr>
            <a:endCxn id="17" idx="1"/>
          </p:cNvCxnSpPr>
          <p:nvPr/>
        </p:nvCxnSpPr>
        <p:spPr bwMode="auto">
          <a:xfrm>
            <a:off x="2890940" y="4087420"/>
            <a:ext cx="1088939" cy="56437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1411431" y="568785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Starter input file name: 3_pickle_rom.xml </a:t>
            </a:r>
          </a:p>
        </p:txBody>
      </p:sp>
    </p:spTree>
    <p:extLst>
      <p:ext uri="{BB962C8B-B14F-4D97-AF65-F5344CB8AC3E}">
        <p14:creationId xmlns:p14="http://schemas.microsoft.com/office/powerpoint/2010/main" val="2554410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>
            <a:extLst>
              <a:ext uri="{FF2B5EF4-FFF2-40B4-BE49-F238E27FC236}">
                <a16:creationId xmlns:a16="http://schemas.microsoft.com/office/drawing/2014/main" id="{DE79D6B7-16DF-E646-899D-365F1911F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4819034" cy="586430"/>
          </a:xfrm>
        </p:spPr>
        <p:txBody>
          <a:bodyPr/>
          <a:lstStyle/>
          <a:p>
            <a:r>
              <a:rPr lang="en-US" dirty="0"/>
              <a:t>Methods and Taxonomy</a:t>
            </a:r>
            <a:endParaRPr lang="en-US" strike="sngStrike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72A0EB-A0C0-D341-B61A-08A3D8638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/>
            <a:fld id="{112FD8CA-2CEC-4FB9-A4F0-82C1698A97E9}" type="slidenum">
              <a:rPr lang="en-US">
                <a:solidFill>
                  <a:srgbClr val="59595C">
                    <a:lumMod val="40000"/>
                    <a:lumOff val="60000"/>
                  </a:srgbClr>
                </a:solidFill>
              </a:rPr>
              <a:pPr defTabSz="685800"/>
              <a:t>3</a:t>
            </a:fld>
            <a:endParaRPr lang="en-US" dirty="0">
              <a:solidFill>
                <a:srgbClr val="59595C">
                  <a:lumMod val="40000"/>
                  <a:lumOff val="60000"/>
                </a:srgbClr>
              </a:solidFill>
            </a:endParaRPr>
          </a:p>
        </p:txBody>
      </p:sp>
      <p:sp>
        <p:nvSpPr>
          <p:cNvPr id="116" name="Freeform 115">
            <a:extLst>
              <a:ext uri="{FF2B5EF4-FFF2-40B4-BE49-F238E27FC236}">
                <a16:creationId xmlns:a16="http://schemas.microsoft.com/office/drawing/2014/main" id="{A15005FB-4E29-1049-BD23-37C51DD82A84}"/>
              </a:ext>
            </a:extLst>
          </p:cNvPr>
          <p:cNvSpPr/>
          <p:nvPr/>
        </p:nvSpPr>
        <p:spPr>
          <a:xfrm>
            <a:off x="5536909" y="1867474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F60C9"/>
          </a:solid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ML</a:t>
            </a:r>
          </a:p>
        </p:txBody>
      </p:sp>
      <p:sp>
        <p:nvSpPr>
          <p:cNvPr id="120" name="Freeform 119">
            <a:extLst>
              <a:ext uri="{FF2B5EF4-FFF2-40B4-BE49-F238E27FC236}">
                <a16:creationId xmlns:a16="http://schemas.microsoft.com/office/drawing/2014/main" id="{A08183E7-170E-FB43-AC27-83CB92C929EF}"/>
              </a:ext>
            </a:extLst>
          </p:cNvPr>
          <p:cNvSpPr/>
          <p:nvPr/>
        </p:nvSpPr>
        <p:spPr>
          <a:xfrm>
            <a:off x="4117750" y="2700204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60C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Supervised</a:t>
            </a:r>
          </a:p>
        </p:txBody>
      </p:sp>
      <p:sp>
        <p:nvSpPr>
          <p:cNvPr id="121" name="Freeform 120">
            <a:extLst>
              <a:ext uri="{FF2B5EF4-FFF2-40B4-BE49-F238E27FC236}">
                <a16:creationId xmlns:a16="http://schemas.microsoft.com/office/drawing/2014/main" id="{2F618BD8-7328-E144-8D78-2CABA4845FA8}"/>
              </a:ext>
            </a:extLst>
          </p:cNvPr>
          <p:cNvSpPr/>
          <p:nvPr/>
        </p:nvSpPr>
        <p:spPr>
          <a:xfrm>
            <a:off x="8605634" y="2696534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60C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Reinforcement</a:t>
            </a:r>
          </a:p>
        </p:txBody>
      </p:sp>
      <p:sp>
        <p:nvSpPr>
          <p:cNvPr id="122" name="Freeform 121">
            <a:extLst>
              <a:ext uri="{FF2B5EF4-FFF2-40B4-BE49-F238E27FC236}">
                <a16:creationId xmlns:a16="http://schemas.microsoft.com/office/drawing/2014/main" id="{69C4F679-6E87-0C46-A3EA-934AD0658838}"/>
              </a:ext>
            </a:extLst>
          </p:cNvPr>
          <p:cNvSpPr/>
          <p:nvPr/>
        </p:nvSpPr>
        <p:spPr>
          <a:xfrm>
            <a:off x="8722921" y="3280186"/>
            <a:ext cx="175928" cy="1241264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829659"/>
                </a:lnTo>
                <a:lnTo>
                  <a:pt x="234571" y="1829659"/>
                </a:lnTo>
              </a:path>
            </a:pathLst>
          </a:custGeom>
          <a:noFill/>
          <a:ln>
            <a:solidFill>
              <a:srgbClr val="8685FF"/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7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3" name="Freeform 122">
            <a:extLst>
              <a:ext uri="{FF2B5EF4-FFF2-40B4-BE49-F238E27FC236}">
                <a16:creationId xmlns:a16="http://schemas.microsoft.com/office/drawing/2014/main" id="{7EAE0C5C-B982-A346-B769-EFCF733B8342}"/>
              </a:ext>
            </a:extLst>
          </p:cNvPr>
          <p:cNvSpPr/>
          <p:nvPr/>
        </p:nvSpPr>
        <p:spPr>
          <a:xfrm>
            <a:off x="8722921" y="3298506"/>
            <a:ext cx="175928" cy="461644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719353"/>
                </a:lnTo>
                <a:lnTo>
                  <a:pt x="234571" y="719353"/>
                </a:lnTo>
              </a:path>
            </a:pathLst>
          </a:custGeom>
          <a:noFill/>
          <a:ln>
            <a:solidFill>
              <a:srgbClr val="8685FF"/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7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4" name="Freeform 123">
            <a:extLst>
              <a:ext uri="{FF2B5EF4-FFF2-40B4-BE49-F238E27FC236}">
                <a16:creationId xmlns:a16="http://schemas.microsoft.com/office/drawing/2014/main" id="{AD5F6235-6FC2-364F-ADB0-DC19DCEF599F}"/>
              </a:ext>
            </a:extLst>
          </p:cNvPr>
          <p:cNvSpPr/>
          <p:nvPr/>
        </p:nvSpPr>
        <p:spPr>
          <a:xfrm>
            <a:off x="8916219" y="3874543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C1E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Q-learning</a:t>
            </a: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D1EC190F-E02C-4946-B433-4E6599F08DA6}"/>
              </a:ext>
            </a:extLst>
          </p:cNvPr>
          <p:cNvSpPr/>
          <p:nvPr/>
        </p:nvSpPr>
        <p:spPr>
          <a:xfrm>
            <a:off x="8916219" y="4635843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C1E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SARSA</a:t>
            </a: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4049BDFD-79A9-904C-8F42-4FCFACD10E09}"/>
              </a:ext>
            </a:extLst>
          </p:cNvPr>
          <p:cNvSpPr/>
          <p:nvPr/>
        </p:nvSpPr>
        <p:spPr>
          <a:xfrm>
            <a:off x="4235036" y="3286633"/>
            <a:ext cx="175928" cy="53951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719353"/>
                </a:lnTo>
                <a:lnTo>
                  <a:pt x="234571" y="719353"/>
                </a:lnTo>
              </a:path>
            </a:pathLst>
          </a:custGeom>
          <a:noFill/>
          <a:ln>
            <a:solidFill>
              <a:srgbClr val="8685FF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34571"/>
                      <a:gd name="connsiteY0" fmla="*/ 0 h 719353"/>
                      <a:gd name="connsiteX1" fmla="*/ 0 w 234571"/>
                      <a:gd name="connsiteY1" fmla="*/ 352483 h 719353"/>
                      <a:gd name="connsiteX2" fmla="*/ 0 w 234571"/>
                      <a:gd name="connsiteY2" fmla="*/ 719353 h 719353"/>
                      <a:gd name="connsiteX3" fmla="*/ 234571 w 234571"/>
                      <a:gd name="connsiteY3" fmla="*/ 719353 h 719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4571" h="719353" extrusionOk="0">
                        <a:moveTo>
                          <a:pt x="0" y="0"/>
                        </a:moveTo>
                        <a:cubicBezTo>
                          <a:pt x="36686" y="123268"/>
                          <a:pt x="-29427" y="187000"/>
                          <a:pt x="0" y="352483"/>
                        </a:cubicBezTo>
                        <a:cubicBezTo>
                          <a:pt x="29427" y="517966"/>
                          <a:pt x="-14405" y="576377"/>
                          <a:pt x="0" y="719353"/>
                        </a:cubicBezTo>
                        <a:cubicBezTo>
                          <a:pt x="94417" y="714925"/>
                          <a:pt x="151381" y="743388"/>
                          <a:pt x="234571" y="719353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7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7" name="Freeform 126">
            <a:extLst>
              <a:ext uri="{FF2B5EF4-FFF2-40B4-BE49-F238E27FC236}">
                <a16:creationId xmlns:a16="http://schemas.microsoft.com/office/drawing/2014/main" id="{E951B1DA-3045-A44B-85A8-0EDA3F4170BA}"/>
              </a:ext>
            </a:extLst>
          </p:cNvPr>
          <p:cNvSpPr/>
          <p:nvPr/>
        </p:nvSpPr>
        <p:spPr>
          <a:xfrm>
            <a:off x="4364051" y="3847338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C1E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Regression</a:t>
            </a:r>
          </a:p>
        </p:txBody>
      </p:sp>
      <p:pic>
        <p:nvPicPr>
          <p:cNvPr id="128" name="Picture 127" descr="Chart, scatter chart&#10;&#10;Description automatically generated">
            <a:extLst>
              <a:ext uri="{FF2B5EF4-FFF2-40B4-BE49-F238E27FC236}">
                <a16:creationId xmlns:a16="http://schemas.microsoft.com/office/drawing/2014/main" id="{A00771C6-9F20-6443-BB72-6D2815A5C6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53030" y="2931559"/>
            <a:ext cx="1602317" cy="1029890"/>
          </a:xfrm>
          <a:prstGeom prst="rect">
            <a:avLst/>
          </a:prstGeom>
        </p:spPr>
      </p:pic>
      <p:sp>
        <p:nvSpPr>
          <p:cNvPr id="129" name="Freeform 128">
            <a:extLst>
              <a:ext uri="{FF2B5EF4-FFF2-40B4-BE49-F238E27FC236}">
                <a16:creationId xmlns:a16="http://schemas.microsoft.com/office/drawing/2014/main" id="{4C3D8E1B-CDDA-2447-B017-75F1363C55D7}"/>
              </a:ext>
            </a:extLst>
          </p:cNvPr>
          <p:cNvSpPr/>
          <p:nvPr/>
        </p:nvSpPr>
        <p:spPr>
          <a:xfrm>
            <a:off x="4235036" y="3286633"/>
            <a:ext cx="175928" cy="1372244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829659"/>
                </a:lnTo>
                <a:lnTo>
                  <a:pt x="234571" y="1829659"/>
                </a:lnTo>
              </a:path>
            </a:pathLst>
          </a:custGeom>
          <a:noFill/>
          <a:ln>
            <a:solidFill>
              <a:srgbClr val="8685FF"/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7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defTabSz="685800"/>
            <a:endParaRPr lang="en-US" sz="135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 panose="020B0604020202020204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50CB24B5-6271-B148-906F-226E1AC17C72}"/>
              </a:ext>
            </a:extLst>
          </p:cNvPr>
          <p:cNvSpPr/>
          <p:nvPr/>
        </p:nvSpPr>
        <p:spPr>
          <a:xfrm>
            <a:off x="4364051" y="4680068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C1E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Classification</a:t>
            </a:r>
          </a:p>
        </p:txBody>
      </p:sp>
      <p:pic>
        <p:nvPicPr>
          <p:cNvPr id="131" name="Picture 130" descr="Chart, scatter chart&#10;&#10;Description automatically generated">
            <a:extLst>
              <a:ext uri="{FF2B5EF4-FFF2-40B4-BE49-F238E27FC236}">
                <a16:creationId xmlns:a16="http://schemas.microsoft.com/office/drawing/2014/main" id="{234F1E77-956E-DE44-A666-00A925E9BFC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54009" t="-493" r="6329" b="26456"/>
          <a:stretch/>
        </p:blipFill>
        <p:spPr>
          <a:xfrm>
            <a:off x="2153029" y="4038434"/>
            <a:ext cx="1600200" cy="128405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2" name="Freeform 131">
            <a:extLst>
              <a:ext uri="{FF2B5EF4-FFF2-40B4-BE49-F238E27FC236}">
                <a16:creationId xmlns:a16="http://schemas.microsoft.com/office/drawing/2014/main" id="{165B166A-40A6-584C-85CB-2BBCE0FFC7D5}"/>
              </a:ext>
            </a:extLst>
          </p:cNvPr>
          <p:cNvSpPr/>
          <p:nvPr/>
        </p:nvSpPr>
        <p:spPr>
          <a:xfrm>
            <a:off x="5654194" y="3286633"/>
            <a:ext cx="175928" cy="53951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719353"/>
                </a:lnTo>
                <a:lnTo>
                  <a:pt x="234571" y="719353"/>
                </a:lnTo>
              </a:path>
            </a:pathLst>
          </a:custGeom>
          <a:noFill/>
          <a:ln>
            <a:solidFill>
              <a:srgbClr val="8685FF"/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7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A76D0C30-A401-3B4D-80C1-8588B479ED40}"/>
              </a:ext>
            </a:extLst>
          </p:cNvPr>
          <p:cNvSpPr/>
          <p:nvPr/>
        </p:nvSpPr>
        <p:spPr>
          <a:xfrm>
            <a:off x="5830124" y="3826148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C1E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Dimensionality Reduction</a:t>
            </a:r>
          </a:p>
        </p:txBody>
      </p:sp>
      <p:pic>
        <p:nvPicPr>
          <p:cNvPr id="134" name="Picture 133" descr="Chart, scatter chart&#10;&#10;Description automatically generated">
            <a:extLst>
              <a:ext uri="{FF2B5EF4-FFF2-40B4-BE49-F238E27FC236}">
                <a16:creationId xmlns:a16="http://schemas.microsoft.com/office/drawing/2014/main" id="{B8249441-3600-1B47-BD71-A340FB18B89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073352" y="3295484"/>
            <a:ext cx="1625468" cy="1052423"/>
          </a:xfrm>
          <a:prstGeom prst="rect">
            <a:avLst/>
          </a:prstGeom>
        </p:spPr>
      </p:pic>
      <p:sp>
        <p:nvSpPr>
          <p:cNvPr id="135" name="Freeform 134">
            <a:extLst>
              <a:ext uri="{FF2B5EF4-FFF2-40B4-BE49-F238E27FC236}">
                <a16:creationId xmlns:a16="http://schemas.microsoft.com/office/drawing/2014/main" id="{116EAA8D-2C35-624E-A2BA-322F67F8071C}"/>
              </a:ext>
            </a:extLst>
          </p:cNvPr>
          <p:cNvSpPr/>
          <p:nvPr/>
        </p:nvSpPr>
        <p:spPr>
          <a:xfrm>
            <a:off x="5654194" y="3348366"/>
            <a:ext cx="175928" cy="1372244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829659"/>
                </a:lnTo>
                <a:lnTo>
                  <a:pt x="234571" y="1829659"/>
                </a:lnTo>
              </a:path>
            </a:pathLst>
          </a:custGeom>
          <a:noFill/>
          <a:ln>
            <a:solidFill>
              <a:srgbClr val="8685FF"/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7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6" name="Freeform 135">
            <a:extLst>
              <a:ext uri="{FF2B5EF4-FFF2-40B4-BE49-F238E27FC236}">
                <a16:creationId xmlns:a16="http://schemas.microsoft.com/office/drawing/2014/main" id="{81E6D1BC-0397-1343-A361-36929437948F}"/>
              </a:ext>
            </a:extLst>
          </p:cNvPr>
          <p:cNvSpPr/>
          <p:nvPr/>
        </p:nvSpPr>
        <p:spPr>
          <a:xfrm>
            <a:off x="5830124" y="4720611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C1E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Clustering</a:t>
            </a:r>
          </a:p>
        </p:txBody>
      </p:sp>
      <p:pic>
        <p:nvPicPr>
          <p:cNvPr id="137" name="Picture 136" descr="Scatter chart&#10;&#10;Description automatically generated with medium confidence">
            <a:extLst>
              <a:ext uri="{FF2B5EF4-FFF2-40B4-BE49-F238E27FC236}">
                <a16:creationId xmlns:a16="http://schemas.microsoft.com/office/drawing/2014/main" id="{4B7DFE40-027E-0E41-8157-681275B1694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rcRect l="49180" t="49327"/>
          <a:stretch/>
        </p:blipFill>
        <p:spPr>
          <a:xfrm>
            <a:off x="7085985" y="4409640"/>
            <a:ext cx="1600200" cy="790801"/>
          </a:xfrm>
          <a:prstGeom prst="rect">
            <a:avLst/>
          </a:prstGeom>
        </p:spPr>
      </p:pic>
      <p:sp>
        <p:nvSpPr>
          <p:cNvPr id="138" name="Freeform 137">
            <a:extLst>
              <a:ext uri="{FF2B5EF4-FFF2-40B4-BE49-F238E27FC236}">
                <a16:creationId xmlns:a16="http://schemas.microsoft.com/office/drawing/2014/main" id="{DCF0CB7E-1B80-D14B-ADC1-AD1C5421F0A4}"/>
              </a:ext>
            </a:extLst>
          </p:cNvPr>
          <p:cNvSpPr/>
          <p:nvPr/>
        </p:nvSpPr>
        <p:spPr>
          <a:xfrm>
            <a:off x="6089048" y="2453903"/>
            <a:ext cx="68580" cy="24630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328400"/>
                </a:lnTo>
              </a:path>
            </a:pathLst>
          </a:custGeom>
          <a:noFill/>
          <a:ln>
            <a:solidFill>
              <a:srgbClr val="8685FF"/>
            </a:solidFill>
          </a:ln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9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26F95677-2715-944B-AD00-00652A6613CA}"/>
              </a:ext>
            </a:extLst>
          </p:cNvPr>
          <p:cNvSpPr txBox="1"/>
          <p:nvPr/>
        </p:nvSpPr>
        <p:spPr>
          <a:xfrm>
            <a:off x="7152506" y="27200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endParaRPr lang="en-US" sz="1350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50457C90-90A2-4946-8594-1FF567017DAF}"/>
              </a:ext>
            </a:extLst>
          </p:cNvPr>
          <p:cNvSpPr txBox="1"/>
          <p:nvPr/>
        </p:nvSpPr>
        <p:spPr>
          <a:xfrm>
            <a:off x="7217380" y="2543947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endParaRPr lang="en-US" sz="1350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144" name="Freeform 143">
            <a:extLst>
              <a:ext uri="{FF2B5EF4-FFF2-40B4-BE49-F238E27FC236}">
                <a16:creationId xmlns:a16="http://schemas.microsoft.com/office/drawing/2014/main" id="{FF341AAD-CE40-7543-BC36-D078087D9977}"/>
              </a:ext>
            </a:extLst>
          </p:cNvPr>
          <p:cNvSpPr/>
          <p:nvPr/>
        </p:nvSpPr>
        <p:spPr>
          <a:xfrm>
            <a:off x="5536909" y="2693758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60C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Unsupervised</a:t>
            </a:r>
          </a:p>
        </p:txBody>
      </p:sp>
      <p:graphicFrame>
        <p:nvGraphicFramePr>
          <p:cNvPr id="146" name="Diagram 145">
            <a:extLst>
              <a:ext uri="{FF2B5EF4-FFF2-40B4-BE49-F238E27FC236}">
                <a16:creationId xmlns:a16="http://schemas.microsoft.com/office/drawing/2014/main" id="{6BF68616-B2D8-9643-AF42-F6FAA8F4F244}"/>
              </a:ext>
            </a:extLst>
          </p:cNvPr>
          <p:cNvGraphicFramePr/>
          <p:nvPr/>
        </p:nvGraphicFramePr>
        <p:xfrm>
          <a:off x="5542806" y="899282"/>
          <a:ext cx="1802990" cy="13499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pSp>
        <p:nvGrpSpPr>
          <p:cNvPr id="150" name="Group 149">
            <a:extLst>
              <a:ext uri="{FF2B5EF4-FFF2-40B4-BE49-F238E27FC236}">
                <a16:creationId xmlns:a16="http://schemas.microsoft.com/office/drawing/2014/main" id="{CC9B988E-8A1E-B544-9F04-DF38D8ACFEC8}"/>
              </a:ext>
            </a:extLst>
          </p:cNvPr>
          <p:cNvGrpSpPr/>
          <p:nvPr/>
        </p:nvGrpSpPr>
        <p:grpSpPr>
          <a:xfrm>
            <a:off x="6709768" y="761856"/>
            <a:ext cx="3769101" cy="1396188"/>
            <a:chOff x="7004436" y="252303"/>
            <a:chExt cx="5025467" cy="1861584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9C03149C-7CD8-6E48-8A7F-6B446DFA78E6}"/>
                </a:ext>
              </a:extLst>
            </p:cNvPr>
            <p:cNvGrpSpPr/>
            <p:nvPr/>
          </p:nvGrpSpPr>
          <p:grpSpPr>
            <a:xfrm>
              <a:off x="7305308" y="252303"/>
              <a:ext cx="4724595" cy="1799939"/>
              <a:chOff x="563129" y="868668"/>
              <a:chExt cx="4724595" cy="1799939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4151CE9D-2FB1-364B-8808-375F3699136B}"/>
                  </a:ext>
                </a:extLst>
              </p:cNvPr>
              <p:cNvSpPr txBox="1"/>
              <p:nvPr/>
            </p:nvSpPr>
            <p:spPr>
              <a:xfrm>
                <a:off x="1143000" y="1068692"/>
                <a:ext cx="4144724" cy="11079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685800"/>
                <a:r>
                  <a:rPr lang="en-US" sz="1200" dirty="0">
                    <a:solidFill>
                      <a:srgbClr val="000000"/>
                    </a:solidFill>
                    <a:latin typeface="Lucida Calligraphy" panose="03010101010101010101" pitchFamily="66" charset="77"/>
                  </a:rPr>
                  <a:t>'Field of study that gives</a:t>
                </a:r>
              </a:p>
              <a:p>
                <a:pPr defTabSz="685800"/>
                <a:r>
                  <a:rPr lang="en-US" sz="1200" dirty="0">
                    <a:solidFill>
                      <a:srgbClr val="000000"/>
                    </a:solidFill>
                    <a:latin typeface="Lucida Calligraphy" panose="03010101010101010101" pitchFamily="66" charset="77"/>
                  </a:rPr>
                  <a:t> computers the ability to learn</a:t>
                </a:r>
              </a:p>
              <a:p>
                <a:pPr defTabSz="685800"/>
                <a:r>
                  <a:rPr lang="en-US" sz="1200" dirty="0">
                    <a:solidFill>
                      <a:srgbClr val="000000"/>
                    </a:solidFill>
                    <a:latin typeface="Lucida Calligraphy" panose="03010101010101010101" pitchFamily="66" charset="77"/>
                  </a:rPr>
                  <a:t> without being explicitly </a:t>
                </a:r>
              </a:p>
              <a:p>
                <a:pPr defTabSz="685800"/>
                <a:r>
                  <a:rPr lang="en-US" sz="1200" dirty="0">
                    <a:solidFill>
                      <a:srgbClr val="000000"/>
                    </a:solidFill>
                    <a:latin typeface="Lucida Calligraphy" panose="03010101010101010101" pitchFamily="66" charset="77"/>
                  </a:rPr>
                  <a:t>programmed’ – Arthur Samuel 1959</a:t>
                </a:r>
              </a:p>
            </p:txBody>
          </p:sp>
          <p:sp>
            <p:nvSpPr>
              <p:cNvPr id="140" name="Cloud 139">
                <a:extLst>
                  <a:ext uri="{FF2B5EF4-FFF2-40B4-BE49-F238E27FC236}">
                    <a16:creationId xmlns:a16="http://schemas.microsoft.com/office/drawing/2014/main" id="{C006C072-BA7E-9943-8AC7-07F0DB3D38A7}"/>
                  </a:ext>
                </a:extLst>
              </p:cNvPr>
              <p:cNvSpPr/>
              <p:nvPr/>
            </p:nvSpPr>
            <p:spPr bwMode="auto">
              <a:xfrm>
                <a:off x="563129" y="868668"/>
                <a:ext cx="4711869" cy="1799939"/>
              </a:xfrm>
              <a:prstGeom prst="cloud">
                <a:avLst/>
              </a:prstGeom>
              <a:noFill/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257175" indent="-257175" defTabSz="685800">
                  <a:spcBef>
                    <a:spcPct val="20000"/>
                  </a:spcBef>
                  <a:buFontTx/>
                  <a:buChar char="•"/>
                </a:pPr>
                <a:endParaRPr lang="en-US" sz="2100" b="1" baseline="-250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FD2F17E-D3F0-ED4E-8242-4B749892D7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47834" y="1679450"/>
              <a:ext cx="286673" cy="28667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BCB4FC8-8832-2341-8870-D0502260F6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29175" y="1859754"/>
              <a:ext cx="186805" cy="18680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447DA899-9FE1-F440-A472-589C6E7EBE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04436" y="1979230"/>
              <a:ext cx="134657" cy="134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sz="135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  <p:sp>
        <p:nvSpPr>
          <p:cNvPr id="38" name="Freeform 37">
            <a:extLst>
              <a:ext uri="{FF2B5EF4-FFF2-40B4-BE49-F238E27FC236}">
                <a16:creationId xmlns:a16="http://schemas.microsoft.com/office/drawing/2014/main" id="{C51DABEA-EF78-EC4B-B2EF-0EF023D41844}"/>
              </a:ext>
            </a:extLst>
          </p:cNvPr>
          <p:cNvSpPr/>
          <p:nvPr/>
        </p:nvSpPr>
        <p:spPr>
          <a:xfrm>
            <a:off x="8723425" y="3828340"/>
            <a:ext cx="175928" cy="1372244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829659"/>
                </a:lnTo>
                <a:lnTo>
                  <a:pt x="234571" y="1829659"/>
                </a:lnTo>
              </a:path>
            </a:pathLst>
          </a:custGeom>
          <a:noFill/>
          <a:ln>
            <a:solidFill>
              <a:srgbClr val="8685FF"/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7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40506F90-A79A-EA44-A961-82987338C9F9}"/>
              </a:ext>
            </a:extLst>
          </p:cNvPr>
          <p:cNvSpPr/>
          <p:nvPr/>
        </p:nvSpPr>
        <p:spPr>
          <a:xfrm>
            <a:off x="8898849" y="5359698"/>
            <a:ext cx="1172858" cy="586429"/>
          </a:xfrm>
          <a:custGeom>
            <a:avLst/>
            <a:gdLst>
              <a:gd name="connsiteX0" fmla="*/ 0 w 1563811"/>
              <a:gd name="connsiteY0" fmla="*/ 0 h 781905"/>
              <a:gd name="connsiteX1" fmla="*/ 1563811 w 1563811"/>
              <a:gd name="connsiteY1" fmla="*/ 0 h 781905"/>
              <a:gd name="connsiteX2" fmla="*/ 1563811 w 1563811"/>
              <a:gd name="connsiteY2" fmla="*/ 781905 h 781905"/>
              <a:gd name="connsiteX3" fmla="*/ 0 w 1563811"/>
              <a:gd name="connsiteY3" fmla="*/ 781905 h 781905"/>
              <a:gd name="connsiteX4" fmla="*/ 0 w 1563811"/>
              <a:gd name="connsiteY4" fmla="*/ 0 h 78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811" h="781905">
                <a:moveTo>
                  <a:pt x="0" y="0"/>
                </a:moveTo>
                <a:lnTo>
                  <a:pt x="1563811" y="0"/>
                </a:lnTo>
                <a:lnTo>
                  <a:pt x="1563811" y="781905"/>
                </a:lnTo>
                <a:lnTo>
                  <a:pt x="0" y="781905"/>
                </a:lnTo>
                <a:lnTo>
                  <a:pt x="0" y="0"/>
                </a:lnTo>
                <a:close/>
              </a:path>
            </a:pathLst>
          </a:custGeom>
          <a:solidFill>
            <a:srgbClr val="5EC1E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73" tIns="8573" rIns="8573" bIns="8573" numCol="1" spcCol="1270" anchor="ctr" anchorCtr="0">
            <a:noAutofit/>
          </a:bodyPr>
          <a:lstStyle/>
          <a:p>
            <a:pPr algn="ctr" defTabSz="600075">
              <a:lnSpc>
                <a:spcPct val="90000"/>
              </a:lnSpc>
              <a:spcAft>
                <a:spcPct val="35000"/>
              </a:spcAft>
            </a:pPr>
            <a:r>
              <a:rPr lang="en-US" sz="1350" dirty="0">
                <a:solidFill>
                  <a:srgbClr val="FFFFFF"/>
                </a:solidFill>
                <a:latin typeface="Arial" panose="020B0604020202020204"/>
              </a:rPr>
              <a:t>DeepRL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2CBC27-6D0B-7BDD-C4B9-244C0A7BF74C}"/>
              </a:ext>
            </a:extLst>
          </p:cNvPr>
          <p:cNvCxnSpPr>
            <a:cxnSpLocks/>
          </p:cNvCxnSpPr>
          <p:nvPr/>
        </p:nvCxnSpPr>
        <p:spPr>
          <a:xfrm>
            <a:off x="6125958" y="2543947"/>
            <a:ext cx="3095286" cy="0"/>
          </a:xfrm>
          <a:prstGeom prst="line">
            <a:avLst/>
          </a:prstGeom>
          <a:ln>
            <a:solidFill>
              <a:srgbClr val="8685FF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CAAB2C-E62E-B225-EA86-0019BEE9F85B}"/>
              </a:ext>
            </a:extLst>
          </p:cNvPr>
          <p:cNvCxnSpPr>
            <a:cxnSpLocks/>
          </p:cNvCxnSpPr>
          <p:nvPr/>
        </p:nvCxnSpPr>
        <p:spPr>
          <a:xfrm>
            <a:off x="9221245" y="2543947"/>
            <a:ext cx="11859" cy="176084"/>
          </a:xfrm>
          <a:prstGeom prst="line">
            <a:avLst/>
          </a:prstGeom>
          <a:ln>
            <a:solidFill>
              <a:srgbClr val="8685FF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F34DA5-74D3-2123-B881-1F4EC3AE00BB}"/>
              </a:ext>
            </a:extLst>
          </p:cNvPr>
          <p:cNvCxnSpPr>
            <a:cxnSpLocks/>
          </p:cNvCxnSpPr>
          <p:nvPr/>
        </p:nvCxnSpPr>
        <p:spPr>
          <a:xfrm flipH="1">
            <a:off x="4657265" y="2543947"/>
            <a:ext cx="1480552" cy="0"/>
          </a:xfrm>
          <a:prstGeom prst="line">
            <a:avLst/>
          </a:prstGeom>
          <a:ln>
            <a:solidFill>
              <a:srgbClr val="8685FF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1A1909-7865-AC27-323C-FFA6B1946C93}"/>
              </a:ext>
            </a:extLst>
          </p:cNvPr>
          <p:cNvCxnSpPr/>
          <p:nvPr/>
        </p:nvCxnSpPr>
        <p:spPr>
          <a:xfrm>
            <a:off x="4661770" y="2543947"/>
            <a:ext cx="0" cy="176084"/>
          </a:xfrm>
          <a:prstGeom prst="line">
            <a:avLst/>
          </a:prstGeom>
          <a:ln>
            <a:solidFill>
              <a:srgbClr val="8685FF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7EC09F37-C6E6-6F19-BC27-56B1BD2046F9}"/>
              </a:ext>
            </a:extLst>
          </p:cNvPr>
          <p:cNvSpPr/>
          <p:nvPr/>
        </p:nvSpPr>
        <p:spPr>
          <a:xfrm>
            <a:off x="4040735" y="3578843"/>
            <a:ext cx="3195986" cy="1023843"/>
          </a:xfrm>
          <a:prstGeom prst="ellipse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853658-C0E0-4464-C0A0-24ACE41CB2DD}"/>
              </a:ext>
            </a:extLst>
          </p:cNvPr>
          <p:cNvSpPr txBox="1"/>
          <p:nvPr/>
        </p:nvSpPr>
        <p:spPr>
          <a:xfrm>
            <a:off x="4981891" y="3293079"/>
            <a:ext cx="775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ROM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9289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120" grpId="0" animBg="1"/>
      <p:bldP spid="121" grpId="0" animBg="1"/>
      <p:bldP spid="124" grpId="0" animBg="1"/>
      <p:bldP spid="125" grpId="0" animBg="1"/>
      <p:bldP spid="127" grpId="0" animBg="1"/>
      <p:bldP spid="129" grpId="0" animBg="1"/>
      <p:bldP spid="130" grpId="0" animBg="1"/>
      <p:bldP spid="133" grpId="0" animBg="1"/>
      <p:bldP spid="136" grpId="0" animBg="1"/>
      <p:bldP spid="144" grpId="0" animBg="1"/>
      <p:bldGraphic spid="146" grpId="0">
        <p:bldAsOne/>
      </p:bldGraphic>
      <p:bldP spid="39" grpId="0" animBg="1"/>
      <p:bldP spid="2" grpId="0" animBg="1"/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r>
              <a:rPr lang="en-US" dirty="0"/>
              <a:t>Exercise 3_pickle_rom.xml, </a:t>
            </a:r>
            <a:r>
              <a:rPr lang="en-US" b="1" dirty="0"/>
              <a:t>objective: </a:t>
            </a:r>
            <a:r>
              <a:rPr lang="en-US" dirty="0"/>
              <a:t>Save the trained ROM in a serialized/binary format (pickle) for future and/or instantaneous use.</a:t>
            </a:r>
          </a:p>
          <a:p>
            <a:pPr lvl="1"/>
            <a:r>
              <a:rPr lang="en-US" dirty="0"/>
              <a:t>Fill the &lt;</a:t>
            </a:r>
            <a:r>
              <a:rPr lang="en-US" dirty="0" err="1"/>
              <a:t>workingDir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Add the new step to the &lt;Sequence&gt; node</a:t>
            </a:r>
          </a:p>
          <a:p>
            <a:pPr lvl="1"/>
            <a:r>
              <a:rPr lang="en-US" dirty="0"/>
              <a:t>Fill in the Final step in &lt;Steps&gt;</a:t>
            </a:r>
          </a:p>
          <a:p>
            <a:pPr lvl="1"/>
            <a:r>
              <a:rPr lang="en-US" dirty="0"/>
              <a:t>Fill the Files block</a:t>
            </a:r>
          </a:p>
          <a:p>
            <a:pPr lvl="1"/>
            <a:r>
              <a:rPr lang="en-US" dirty="0"/>
              <a:t>Run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30BA13-66FB-B19C-6D23-51C72514FAB4}"/>
              </a:ext>
            </a:extLst>
          </p:cNvPr>
          <p:cNvSpPr txBox="1"/>
          <p:nvPr/>
        </p:nvSpPr>
        <p:spPr>
          <a:xfrm>
            <a:off x="888175" y="4547477"/>
            <a:ext cx="10415649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~/.../</a:t>
            </a:r>
            <a:r>
              <a:rPr lang="en-US" dirty="0" err="1">
                <a:latin typeface="Lucida Console" panose="020B0609040504020204" pitchFamily="49" charset="0"/>
              </a:rPr>
              <a:t>reducedOrderModeling</a:t>
            </a:r>
            <a:r>
              <a:rPr lang="en-US" dirty="0">
                <a:latin typeface="Lucida Console" panose="020B0609040504020204" pitchFamily="49" charset="0"/>
              </a:rPr>
              <a:t>/</a:t>
            </a:r>
            <a:r>
              <a:rPr lang="en-US" dirty="0" err="1">
                <a:latin typeface="Lucida Console" panose="020B0609040504020204" pitchFamily="49" charset="0"/>
              </a:rPr>
              <a:t>execises</a:t>
            </a:r>
            <a:r>
              <a:rPr lang="en-US" dirty="0">
                <a:latin typeface="Lucida Console" panose="020B0609040504020204" pitchFamily="49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raven_framework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3_pickle_rom.xml </a:t>
            </a:r>
          </a:p>
        </p:txBody>
      </p:sp>
    </p:spTree>
    <p:extLst>
      <p:ext uri="{BB962C8B-B14F-4D97-AF65-F5344CB8AC3E}">
        <p14:creationId xmlns:p14="http://schemas.microsoft.com/office/powerpoint/2010/main" val="38195979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pPr lvl="1"/>
            <a:r>
              <a:rPr lang="en-US" dirty="0"/>
              <a:t>Additional outputs: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A4A4EF-4E73-610C-EC78-B33C6CC14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050" y="1935297"/>
            <a:ext cx="8851900" cy="558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3B74CA-1858-8B73-0269-2457EDBC68C5}"/>
              </a:ext>
            </a:extLst>
          </p:cNvPr>
          <p:cNvSpPr txBox="1"/>
          <p:nvPr/>
        </p:nvSpPr>
        <p:spPr>
          <a:xfrm>
            <a:off x="1646673" y="3059668"/>
            <a:ext cx="889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Pickle file: ~/projects/raven/doc/workshop/</a:t>
            </a:r>
            <a:r>
              <a:rPr lang="en-US" dirty="0" err="1"/>
              <a:t>reducedOrderModeling</a:t>
            </a:r>
            <a:r>
              <a:rPr lang="en-US" dirty="0"/>
              <a:t>/exercises/r3/</a:t>
            </a:r>
            <a:r>
              <a:rPr lang="en-US" dirty="0" err="1"/>
              <a:t>IDW.pk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630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Workflow/Pipeline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589448" y="27725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 model Create database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413354" y="2366119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Pickle ROM</a:t>
            </a:r>
          </a:p>
        </p:txBody>
      </p:sp>
      <p:sp>
        <p:nvSpPr>
          <p:cNvPr id="17" name="Bent-Up Arrow 16"/>
          <p:cNvSpPr/>
          <p:nvPr/>
        </p:nvSpPr>
        <p:spPr bwMode="auto">
          <a:xfrm rot="16200000" flipH="1">
            <a:off x="8611125" y="4398922"/>
            <a:ext cx="1165724" cy="1069474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itchFamily="18" charset="0"/>
            </a:endParaRPr>
          </a:p>
        </p:txBody>
      </p:sp>
      <p:sp>
        <p:nvSpPr>
          <p:cNvPr id="9" name="Down Arrow 8"/>
          <p:cNvSpPr/>
          <p:nvPr/>
        </p:nvSpPr>
        <p:spPr bwMode="auto">
          <a:xfrm rot="16200000">
            <a:off x="2896837" y="2799182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9448" y="3561694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1_sample_Function.xml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1A826-7836-E37A-C1C4-47854B494132}"/>
              </a:ext>
            </a:extLst>
          </p:cNvPr>
          <p:cNvSpPr/>
          <p:nvPr/>
        </p:nvSpPr>
        <p:spPr bwMode="auto">
          <a:xfrm>
            <a:off x="3501401" y="23373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 ROM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(Validate Visually)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D5D3F-3777-A0FB-419A-BB065D3B0D40}"/>
              </a:ext>
            </a:extLst>
          </p:cNvPr>
          <p:cNvSpPr/>
          <p:nvPr/>
        </p:nvSpPr>
        <p:spPr bwMode="auto">
          <a:xfrm>
            <a:off x="3501401" y="3193230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and Validate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D12A8-466E-5FC2-ED5B-04A9C9D8C791}"/>
              </a:ext>
            </a:extLst>
          </p:cNvPr>
          <p:cNvSpPr txBox="1"/>
          <p:nvPr/>
        </p:nvSpPr>
        <p:spPr>
          <a:xfrm>
            <a:off x="3439912" y="1985500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2_train_rom.xml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C75C96-F6FB-51CC-276B-239A5A519F7E}"/>
              </a:ext>
            </a:extLst>
          </p:cNvPr>
          <p:cNvSpPr txBox="1"/>
          <p:nvPr/>
        </p:nvSpPr>
        <p:spPr>
          <a:xfrm>
            <a:off x="3304473" y="3902649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2b_train_and_validate_rom.xml 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D9A4BF4B-27F2-8EB5-2C77-D7C272C7F15D}"/>
              </a:ext>
            </a:extLst>
          </p:cNvPr>
          <p:cNvSpPr/>
          <p:nvPr/>
        </p:nvSpPr>
        <p:spPr bwMode="auto">
          <a:xfrm rot="16200000">
            <a:off x="5808790" y="2417331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F4092-4787-4F5F-26B2-B4D4E027A210}"/>
              </a:ext>
            </a:extLst>
          </p:cNvPr>
          <p:cNvSpPr txBox="1"/>
          <p:nvPr/>
        </p:nvSpPr>
        <p:spPr>
          <a:xfrm>
            <a:off x="6195040" y="3105778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3_pickle_rom.xml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12B532-0D70-7DAF-F27D-62379BF627E8}"/>
              </a:ext>
            </a:extLst>
          </p:cNvPr>
          <p:cNvSpPr/>
          <p:nvPr/>
        </p:nvSpPr>
        <p:spPr bwMode="auto">
          <a:xfrm>
            <a:off x="9325307" y="2362511"/>
            <a:ext cx="2245896" cy="7218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ROM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4E20E3E1-D6B9-BC43-D5C2-D21A9626F00B}"/>
              </a:ext>
            </a:extLst>
          </p:cNvPr>
          <p:cNvSpPr/>
          <p:nvPr/>
        </p:nvSpPr>
        <p:spPr bwMode="auto">
          <a:xfrm rot="16200000">
            <a:off x="8720743" y="2413723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B49E90-99C4-1B7F-4EB5-A35F11046DC0}"/>
              </a:ext>
            </a:extLst>
          </p:cNvPr>
          <p:cNvSpPr txBox="1"/>
          <p:nvPr/>
        </p:nvSpPr>
        <p:spPr>
          <a:xfrm>
            <a:off x="9106993" y="1983815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4_load_rom.xml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76AA58-42F5-EEE1-AB7F-B135C1F1D149}"/>
              </a:ext>
            </a:extLst>
          </p:cNvPr>
          <p:cNvSpPr/>
          <p:nvPr/>
        </p:nvSpPr>
        <p:spPr bwMode="auto">
          <a:xfrm>
            <a:off x="9320273" y="3195402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From a pretrained pickle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215770-122C-4423-9AEC-CE613B27D76F}"/>
              </a:ext>
            </a:extLst>
          </p:cNvPr>
          <p:cNvSpPr txBox="1"/>
          <p:nvPr/>
        </p:nvSpPr>
        <p:spPr>
          <a:xfrm>
            <a:off x="8396210" y="3980560"/>
            <a:ext cx="4094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4b_load_and_sample_pretrained_rom.xml </a:t>
            </a:r>
          </a:p>
          <a:p>
            <a:pPr algn="ctr"/>
            <a:r>
              <a:rPr lang="en-US" sz="1400" dirty="0"/>
              <a:t>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2C166B-DFE8-CB36-82C8-65CFC4369176}"/>
              </a:ext>
            </a:extLst>
          </p:cNvPr>
          <p:cNvSpPr/>
          <p:nvPr/>
        </p:nvSpPr>
        <p:spPr bwMode="auto">
          <a:xfrm>
            <a:off x="6413354" y="438008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Sample/evaluate ROM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E48481-8318-F163-790F-3983D70E8872}"/>
              </a:ext>
            </a:extLst>
          </p:cNvPr>
          <p:cNvSpPr txBox="1"/>
          <p:nvPr/>
        </p:nvSpPr>
        <p:spPr>
          <a:xfrm>
            <a:off x="6195040" y="4104779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5_sample_rom.xml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1D7388B-C179-06B2-1699-BA310C860A1B}"/>
              </a:ext>
            </a:extLst>
          </p:cNvPr>
          <p:cNvSpPr/>
          <p:nvPr/>
        </p:nvSpPr>
        <p:spPr bwMode="auto">
          <a:xfrm>
            <a:off x="6391968" y="5349798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Sample/evaluate </a:t>
            </a:r>
            <a:r>
              <a:rPr lang="en-US" sz="2000" dirty="0" err="1"/>
              <a:t>pROM</a:t>
            </a:r>
            <a:endParaRPr lang="en-US" sz="2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E11F1C-4278-9CCC-1348-33B03665187C}"/>
              </a:ext>
            </a:extLst>
          </p:cNvPr>
          <p:cNvSpPr txBox="1"/>
          <p:nvPr/>
        </p:nvSpPr>
        <p:spPr>
          <a:xfrm>
            <a:off x="6195040" y="6059217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6_sample_prom.xml </a:t>
            </a:r>
          </a:p>
        </p:txBody>
      </p:sp>
    </p:spTree>
    <p:extLst>
      <p:ext uri="{BB962C8B-B14F-4D97-AF65-F5344CB8AC3E}">
        <p14:creationId xmlns:p14="http://schemas.microsoft.com/office/powerpoint/2010/main" val="25882244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Load a Pickled ROM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070864" y="2485820"/>
            <a:ext cx="8270519" cy="18158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...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IOStep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"pk3Load"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"Files"   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""       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ROM3pk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"Models"  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"ROM"    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pROM3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IOStep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...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&lt;/Steps&gt;</a:t>
            </a:r>
          </a:p>
        </p:txBody>
      </p:sp>
      <p:cxnSp>
        <p:nvCxnSpPr>
          <p:cNvPr id="24" name="Straight Arrow Connector 23"/>
          <p:cNvCxnSpPr/>
          <p:nvPr/>
        </p:nvCxnSpPr>
        <p:spPr bwMode="auto">
          <a:xfrm flipV="1">
            <a:off x="4867005" y="2779210"/>
            <a:ext cx="750449" cy="1849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Rectangle 24"/>
          <p:cNvSpPr/>
          <p:nvPr/>
        </p:nvSpPr>
        <p:spPr bwMode="auto">
          <a:xfrm>
            <a:off x="5821535" y="2380440"/>
            <a:ext cx="1514814" cy="58587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Load the pickled ROM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524000" y="52201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Starter input file name: 4_load_pickled_rom.xml 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6790861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39" name="Rectangle 38"/>
          <p:cNvSpPr/>
          <p:nvPr/>
        </p:nvSpPr>
        <p:spPr bwMode="auto">
          <a:xfrm>
            <a:off x="4011419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Models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2621698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Distributions</a:t>
            </a:r>
          </a:p>
        </p:txBody>
      </p:sp>
      <p:sp>
        <p:nvSpPr>
          <p:cNvPr id="41" name="Rectangle 40"/>
          <p:cNvSpPr/>
          <p:nvPr/>
        </p:nvSpPr>
        <p:spPr bwMode="auto">
          <a:xfrm>
            <a:off x="5401140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Samplers</a:t>
            </a:r>
          </a:p>
        </p:txBody>
      </p:sp>
      <p:sp>
        <p:nvSpPr>
          <p:cNvPr id="42" name="Rectangle 41"/>
          <p:cNvSpPr/>
          <p:nvPr/>
        </p:nvSpPr>
        <p:spPr bwMode="auto">
          <a:xfrm>
            <a:off x="8180582" y="1810501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918711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r>
              <a:rPr lang="en-US" dirty="0"/>
              <a:t>Exercise 4_load_rom.xml, </a:t>
            </a:r>
            <a:r>
              <a:rPr lang="en-US" b="1" dirty="0"/>
              <a:t>objective: </a:t>
            </a:r>
            <a:r>
              <a:rPr lang="en-US" dirty="0"/>
              <a:t>Load the model stored in the pickle to use it later.</a:t>
            </a:r>
          </a:p>
          <a:p>
            <a:pPr lvl="1"/>
            <a:r>
              <a:rPr lang="en-US" dirty="0"/>
              <a:t>Add the new IO step that loads a model from the pickle file to the &lt;Sequence&gt; node.</a:t>
            </a:r>
          </a:p>
          <a:p>
            <a:pPr lvl="1"/>
            <a:r>
              <a:rPr lang="en-US" dirty="0"/>
              <a:t>Complete the same IO step in the &lt;Steps&gt; block.</a:t>
            </a:r>
          </a:p>
          <a:p>
            <a:pPr lvl="1"/>
            <a:r>
              <a:rPr lang="en-US" dirty="0"/>
              <a:t>Run: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Additional outputs: Note that no additional outputs since we loaded the ROM but did not use it here. 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30BA13-66FB-B19C-6D23-51C72514FAB4}"/>
              </a:ext>
            </a:extLst>
          </p:cNvPr>
          <p:cNvSpPr txBox="1"/>
          <p:nvPr/>
        </p:nvSpPr>
        <p:spPr>
          <a:xfrm>
            <a:off x="1012291" y="3318445"/>
            <a:ext cx="10415649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~/.../</a:t>
            </a:r>
            <a:r>
              <a:rPr lang="en-US" dirty="0" err="1">
                <a:latin typeface="Lucida Console" panose="020B0609040504020204" pitchFamily="49" charset="0"/>
              </a:rPr>
              <a:t>reducedOrderModeling</a:t>
            </a:r>
            <a:r>
              <a:rPr lang="en-US" dirty="0">
                <a:latin typeface="Lucida Console" panose="020B0609040504020204" pitchFamily="49" charset="0"/>
              </a:rPr>
              <a:t>/</a:t>
            </a:r>
            <a:r>
              <a:rPr lang="en-US" dirty="0" err="1">
                <a:latin typeface="Lucida Console" panose="020B0609040504020204" pitchFamily="49" charset="0"/>
              </a:rPr>
              <a:t>execises</a:t>
            </a:r>
            <a:r>
              <a:rPr lang="en-US" dirty="0">
                <a:latin typeface="Lucida Console" panose="020B0609040504020204" pitchFamily="49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raven_framework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4_load_rom.xml </a:t>
            </a:r>
          </a:p>
        </p:txBody>
      </p:sp>
    </p:spTree>
    <p:extLst>
      <p:ext uri="{BB962C8B-B14F-4D97-AF65-F5344CB8AC3E}">
        <p14:creationId xmlns:p14="http://schemas.microsoft.com/office/powerpoint/2010/main" val="8136697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Note that There were two similar &lt;ROM&gt; subblocks in the &lt;Models&gt; block in this exercise one to train and another to load. This is not mandatory, and one could have been used for both purposes.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More importantly: 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What if the pickle was generated a long time ago and we do not remember the ROM details?? How can we write this loading &lt;block&gt; when we do not know which ROM or what were the features/targets, what was p?</a:t>
            </a:r>
          </a:p>
          <a:p>
            <a:pPr lvl="3"/>
            <a:r>
              <a:rPr lang="en-US" dirty="0"/>
              <a:t>This is what motivates exercise 4b </a:t>
            </a:r>
            <a:endParaRPr lang="en-US" dirty="0">
              <a:solidFill>
                <a:srgbClr val="FF0000"/>
              </a:solidFill>
            </a:endParaRPr>
          </a:p>
          <a:p>
            <a:pPr lvl="3"/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5577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Workflow/Pipeline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589448" y="27725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 model Create database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413354" y="2366119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Pickle ROM</a:t>
            </a:r>
          </a:p>
        </p:txBody>
      </p:sp>
      <p:sp>
        <p:nvSpPr>
          <p:cNvPr id="17" name="Bent-Up Arrow 16"/>
          <p:cNvSpPr/>
          <p:nvPr/>
        </p:nvSpPr>
        <p:spPr bwMode="auto">
          <a:xfrm rot="16200000" flipH="1">
            <a:off x="8611125" y="4398922"/>
            <a:ext cx="1165724" cy="1069474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itchFamily="18" charset="0"/>
            </a:endParaRPr>
          </a:p>
        </p:txBody>
      </p:sp>
      <p:sp>
        <p:nvSpPr>
          <p:cNvPr id="9" name="Down Arrow 8"/>
          <p:cNvSpPr/>
          <p:nvPr/>
        </p:nvSpPr>
        <p:spPr bwMode="auto">
          <a:xfrm rot="16200000">
            <a:off x="2896837" y="2799182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9448" y="3561694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1_sample_Function.xml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1A826-7836-E37A-C1C4-47854B494132}"/>
              </a:ext>
            </a:extLst>
          </p:cNvPr>
          <p:cNvSpPr/>
          <p:nvPr/>
        </p:nvSpPr>
        <p:spPr bwMode="auto">
          <a:xfrm>
            <a:off x="3501401" y="23373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 ROM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(Validate Visually)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D5D3F-3777-A0FB-419A-BB065D3B0D40}"/>
              </a:ext>
            </a:extLst>
          </p:cNvPr>
          <p:cNvSpPr/>
          <p:nvPr/>
        </p:nvSpPr>
        <p:spPr bwMode="auto">
          <a:xfrm>
            <a:off x="3501401" y="3193230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and Validate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D12A8-466E-5FC2-ED5B-04A9C9D8C791}"/>
              </a:ext>
            </a:extLst>
          </p:cNvPr>
          <p:cNvSpPr txBox="1"/>
          <p:nvPr/>
        </p:nvSpPr>
        <p:spPr>
          <a:xfrm>
            <a:off x="3439912" y="1985500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2_train_rom.xml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C75C96-F6FB-51CC-276B-239A5A519F7E}"/>
              </a:ext>
            </a:extLst>
          </p:cNvPr>
          <p:cNvSpPr txBox="1"/>
          <p:nvPr/>
        </p:nvSpPr>
        <p:spPr>
          <a:xfrm>
            <a:off x="3304473" y="3902649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2b_train_and_validate_rom.xml 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D9A4BF4B-27F2-8EB5-2C77-D7C272C7F15D}"/>
              </a:ext>
            </a:extLst>
          </p:cNvPr>
          <p:cNvSpPr/>
          <p:nvPr/>
        </p:nvSpPr>
        <p:spPr bwMode="auto">
          <a:xfrm rot="16200000">
            <a:off x="5808790" y="2417331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F4092-4787-4F5F-26B2-B4D4E027A210}"/>
              </a:ext>
            </a:extLst>
          </p:cNvPr>
          <p:cNvSpPr txBox="1"/>
          <p:nvPr/>
        </p:nvSpPr>
        <p:spPr>
          <a:xfrm>
            <a:off x="6195040" y="3105778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3_pickle_rom.xml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12B532-0D70-7DAF-F27D-62379BF627E8}"/>
              </a:ext>
            </a:extLst>
          </p:cNvPr>
          <p:cNvSpPr/>
          <p:nvPr/>
        </p:nvSpPr>
        <p:spPr bwMode="auto">
          <a:xfrm>
            <a:off x="9325307" y="2362511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ROM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4E20E3E1-D6B9-BC43-D5C2-D21A9626F00B}"/>
              </a:ext>
            </a:extLst>
          </p:cNvPr>
          <p:cNvSpPr/>
          <p:nvPr/>
        </p:nvSpPr>
        <p:spPr bwMode="auto">
          <a:xfrm rot="16200000">
            <a:off x="8720743" y="2413723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B49E90-99C4-1B7F-4EB5-A35F11046DC0}"/>
              </a:ext>
            </a:extLst>
          </p:cNvPr>
          <p:cNvSpPr txBox="1"/>
          <p:nvPr/>
        </p:nvSpPr>
        <p:spPr>
          <a:xfrm>
            <a:off x="9106993" y="1983815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4_load_rom.xml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76AA58-42F5-EEE1-AB7F-B135C1F1D149}"/>
              </a:ext>
            </a:extLst>
          </p:cNvPr>
          <p:cNvSpPr/>
          <p:nvPr/>
        </p:nvSpPr>
        <p:spPr bwMode="auto">
          <a:xfrm>
            <a:off x="9320273" y="3195402"/>
            <a:ext cx="2245896" cy="7218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From a pretrained pickle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215770-122C-4423-9AEC-CE613B27D76F}"/>
              </a:ext>
            </a:extLst>
          </p:cNvPr>
          <p:cNvSpPr txBox="1"/>
          <p:nvPr/>
        </p:nvSpPr>
        <p:spPr>
          <a:xfrm>
            <a:off x="8560966" y="3980158"/>
            <a:ext cx="3764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4b_load_and_sample_pretrained_rom.xml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76E137-A257-8F59-B11A-EBDFCC06C3A8}"/>
              </a:ext>
            </a:extLst>
          </p:cNvPr>
          <p:cNvSpPr/>
          <p:nvPr/>
        </p:nvSpPr>
        <p:spPr bwMode="auto">
          <a:xfrm>
            <a:off x="6413354" y="4874016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Complete ROM Workflow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5CA693-FCBC-FD9C-793A-49AD85068F3E}"/>
              </a:ext>
            </a:extLst>
          </p:cNvPr>
          <p:cNvSpPr txBox="1"/>
          <p:nvPr/>
        </p:nvSpPr>
        <p:spPr>
          <a:xfrm>
            <a:off x="6195040" y="4598712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5_Complete_rom_example.xml </a:t>
            </a:r>
          </a:p>
        </p:txBody>
      </p:sp>
    </p:spTree>
    <p:extLst>
      <p:ext uri="{BB962C8B-B14F-4D97-AF65-F5344CB8AC3E}">
        <p14:creationId xmlns:p14="http://schemas.microsoft.com/office/powerpoint/2010/main" val="16381601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Load a pretrained Pickled ROM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4011419" y="1810501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Models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2621698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Distributions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73975" y="4736165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Starter input file name: 4b_load_and_sample_pretrained_rom.xml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972738" y="2866394"/>
            <a:ext cx="6246525" cy="11695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&lt;Models&gt;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...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&lt;ROM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="</a:t>
            </a:r>
            <a:r>
              <a:rPr lang="en-US" sz="1400" dirty="0" err="1">
                <a:solidFill>
                  <a:schemeClr val="tx2"/>
                </a:solidFill>
                <a:latin typeface="Courier"/>
                <a:cs typeface="Courier"/>
              </a:rPr>
              <a:t>pROM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"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="</a:t>
            </a:r>
            <a:r>
              <a:rPr lang="en-US" sz="1400" dirty="0" err="1">
                <a:solidFill>
                  <a:srgbClr val="07519E"/>
                </a:solidFill>
                <a:latin typeface="Courier"/>
                <a:cs typeface="Courier"/>
              </a:rPr>
              <a:t>pickledROM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"/&gt;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&lt;/Models&gt;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5401140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Samplers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8180582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Steps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6790861" y="1810501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695742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4b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r>
              <a:rPr lang="en-US" dirty="0"/>
              <a:t>Exercise 4b_load_and_sample_pretrained_rom.xml, </a:t>
            </a:r>
            <a:r>
              <a:rPr lang="en-US" b="1" dirty="0"/>
              <a:t>objective: </a:t>
            </a:r>
            <a:r>
              <a:rPr lang="en-US" dirty="0"/>
              <a:t>Load the model stored in the pickle without any knowledge about how it was constructed (black-box pickle).</a:t>
            </a:r>
          </a:p>
          <a:p>
            <a:pPr lvl="1"/>
            <a:r>
              <a:rPr lang="en-US" dirty="0"/>
              <a:t>This starts from the pickle, so all steps to sample the projectile, train the ROM, etc. are removed.</a:t>
            </a:r>
          </a:p>
          <a:p>
            <a:pPr lvl="1"/>
            <a:r>
              <a:rPr lang="en-US" dirty="0"/>
              <a:t>Fill in the &lt;Sequence&gt; node according to the steps in the starter xml</a:t>
            </a:r>
          </a:p>
          <a:p>
            <a:pPr lvl="1"/>
            <a:r>
              <a:rPr lang="en-US" dirty="0"/>
              <a:t>Fill in the IO Step that loads the pickle</a:t>
            </a:r>
          </a:p>
          <a:p>
            <a:pPr lvl="1"/>
            <a:r>
              <a:rPr lang="en-US" dirty="0"/>
              <a:t>In the &lt;Models&gt; block, use a subtype that doesn’t need to provide any information about the ROM construction stage: subtype = “</a:t>
            </a:r>
            <a:r>
              <a:rPr lang="en-US" dirty="0" err="1">
                <a:solidFill>
                  <a:srgbClr val="FF0000"/>
                </a:solidFill>
              </a:rPr>
              <a:t>pickledROM</a:t>
            </a:r>
            <a:r>
              <a:rPr lang="en-US" dirty="0"/>
              <a:t>”  </a:t>
            </a:r>
          </a:p>
          <a:p>
            <a:pPr lvl="1"/>
            <a:r>
              <a:rPr lang="en-US" dirty="0"/>
              <a:t>Do not forget to give the path and name of the pickle in the &lt;Files&gt; block. Use the folder where the pickle was first generated (r3).</a:t>
            </a:r>
          </a:p>
          <a:p>
            <a:pPr lvl="1"/>
            <a:r>
              <a:rPr lang="en-US" dirty="0"/>
              <a:t>Run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30BA13-66FB-B19C-6D23-51C72514FAB4}"/>
              </a:ext>
            </a:extLst>
          </p:cNvPr>
          <p:cNvSpPr txBox="1"/>
          <p:nvPr/>
        </p:nvSpPr>
        <p:spPr>
          <a:xfrm>
            <a:off x="473194" y="5221386"/>
            <a:ext cx="11493844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~/.../</a:t>
            </a:r>
            <a:r>
              <a:rPr lang="en-US" dirty="0" err="1">
                <a:latin typeface="Lucida Console" panose="020B0609040504020204" pitchFamily="49" charset="0"/>
              </a:rPr>
              <a:t>reducedOrderModeling</a:t>
            </a:r>
            <a:r>
              <a:rPr lang="en-US" dirty="0">
                <a:latin typeface="Lucida Console" panose="020B0609040504020204" pitchFamily="49" charset="0"/>
              </a:rPr>
              <a:t>/</a:t>
            </a:r>
            <a:r>
              <a:rPr lang="en-US" dirty="0" err="1">
                <a:latin typeface="Lucida Console" panose="020B0609040504020204" pitchFamily="49" charset="0"/>
              </a:rPr>
              <a:t>execises</a:t>
            </a:r>
            <a:r>
              <a:rPr lang="en-US" dirty="0">
                <a:latin typeface="Lucida Console" panose="020B0609040504020204" pitchFamily="49" charset="0"/>
              </a:rPr>
              <a:t>&gt; </a:t>
            </a:r>
            <a:r>
              <a:rPr lang="en-US" sz="16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raven_framework</a:t>
            </a:r>
            <a:r>
              <a:rPr lang="en-US" sz="16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4b_load_and_sample_pretrained_rom</a:t>
            </a:r>
            <a:r>
              <a:rPr lang="en-US" sz="1600" dirty="0">
                <a:solidFill>
                  <a:schemeClr val="bg1"/>
                </a:solidFill>
                <a:latin typeface="Lucida Console" panose="020B0609040504020204" pitchFamily="49" charset="0"/>
              </a:rPr>
              <a:t>.xml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16213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Workflow/Pipeline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589448" y="27725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Sample model Create database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413354" y="2366119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Pickle ROM</a:t>
            </a:r>
          </a:p>
        </p:txBody>
      </p:sp>
      <p:sp>
        <p:nvSpPr>
          <p:cNvPr id="17" name="Bent-Up Arrow 16"/>
          <p:cNvSpPr/>
          <p:nvPr/>
        </p:nvSpPr>
        <p:spPr bwMode="auto">
          <a:xfrm rot="16200000" flipH="1">
            <a:off x="8611125" y="4398922"/>
            <a:ext cx="1165724" cy="1069474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itchFamily="18" charset="0"/>
            </a:endParaRPr>
          </a:p>
        </p:txBody>
      </p:sp>
      <p:sp>
        <p:nvSpPr>
          <p:cNvPr id="9" name="Down Arrow 8"/>
          <p:cNvSpPr/>
          <p:nvPr/>
        </p:nvSpPr>
        <p:spPr bwMode="auto">
          <a:xfrm rot="16200000">
            <a:off x="2896837" y="2799182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9448" y="3561694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1_sample_Function.xml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1A826-7836-E37A-C1C4-47854B494132}"/>
              </a:ext>
            </a:extLst>
          </p:cNvPr>
          <p:cNvSpPr/>
          <p:nvPr/>
        </p:nvSpPr>
        <p:spPr bwMode="auto">
          <a:xfrm>
            <a:off x="3501401" y="2337343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 ROM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(Validate Visually)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D5D3F-3777-A0FB-419A-BB065D3B0D40}"/>
              </a:ext>
            </a:extLst>
          </p:cNvPr>
          <p:cNvSpPr/>
          <p:nvPr/>
        </p:nvSpPr>
        <p:spPr bwMode="auto">
          <a:xfrm>
            <a:off x="3501401" y="3193230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Train and Validate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D12A8-466E-5FC2-ED5B-04A9C9D8C791}"/>
              </a:ext>
            </a:extLst>
          </p:cNvPr>
          <p:cNvSpPr txBox="1"/>
          <p:nvPr/>
        </p:nvSpPr>
        <p:spPr>
          <a:xfrm>
            <a:off x="3439912" y="1985500"/>
            <a:ext cx="2245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2_train_rom.xml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C75C96-F6FB-51CC-276B-239A5A519F7E}"/>
              </a:ext>
            </a:extLst>
          </p:cNvPr>
          <p:cNvSpPr txBox="1"/>
          <p:nvPr/>
        </p:nvSpPr>
        <p:spPr>
          <a:xfrm>
            <a:off x="3304473" y="3902649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2b_train_and_validate_rom.xml 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D9A4BF4B-27F2-8EB5-2C77-D7C272C7F15D}"/>
              </a:ext>
            </a:extLst>
          </p:cNvPr>
          <p:cNvSpPr/>
          <p:nvPr/>
        </p:nvSpPr>
        <p:spPr bwMode="auto">
          <a:xfrm rot="16200000">
            <a:off x="5808790" y="2417331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F4092-4787-4F5F-26B2-B4D4E027A210}"/>
              </a:ext>
            </a:extLst>
          </p:cNvPr>
          <p:cNvSpPr txBox="1"/>
          <p:nvPr/>
        </p:nvSpPr>
        <p:spPr>
          <a:xfrm>
            <a:off x="6195040" y="3105778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3_pickle_rom.xml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12B532-0D70-7DAF-F27D-62379BF627E8}"/>
              </a:ext>
            </a:extLst>
          </p:cNvPr>
          <p:cNvSpPr/>
          <p:nvPr/>
        </p:nvSpPr>
        <p:spPr bwMode="auto">
          <a:xfrm>
            <a:off x="9325307" y="2362511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ROM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4E20E3E1-D6B9-BC43-D5C2-D21A9626F00B}"/>
              </a:ext>
            </a:extLst>
          </p:cNvPr>
          <p:cNvSpPr/>
          <p:nvPr/>
        </p:nvSpPr>
        <p:spPr bwMode="auto">
          <a:xfrm rot="16200000">
            <a:off x="8720743" y="2413723"/>
            <a:ext cx="548105" cy="671090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B49E90-99C4-1B7F-4EB5-A35F11046DC0}"/>
              </a:ext>
            </a:extLst>
          </p:cNvPr>
          <p:cNvSpPr txBox="1"/>
          <p:nvPr/>
        </p:nvSpPr>
        <p:spPr>
          <a:xfrm>
            <a:off x="9106993" y="1983815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4_load_rom.xml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76AA58-42F5-EEE1-AB7F-B135C1F1D149}"/>
              </a:ext>
            </a:extLst>
          </p:cNvPr>
          <p:cNvSpPr/>
          <p:nvPr/>
        </p:nvSpPr>
        <p:spPr bwMode="auto">
          <a:xfrm>
            <a:off x="9320273" y="3195402"/>
            <a:ext cx="2245896" cy="7218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27000">
              <a:schemeClr val="bg2"/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Load From a pretrained pickle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215770-122C-4423-9AEC-CE613B27D76F}"/>
              </a:ext>
            </a:extLst>
          </p:cNvPr>
          <p:cNvSpPr txBox="1"/>
          <p:nvPr/>
        </p:nvSpPr>
        <p:spPr>
          <a:xfrm>
            <a:off x="8560966" y="3980158"/>
            <a:ext cx="3764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4b_load_and_sample_pretrained_rom.xml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76E137-A257-8F59-B11A-EBDFCC06C3A8}"/>
              </a:ext>
            </a:extLst>
          </p:cNvPr>
          <p:cNvSpPr/>
          <p:nvPr/>
        </p:nvSpPr>
        <p:spPr bwMode="auto">
          <a:xfrm>
            <a:off x="6413354" y="4874016"/>
            <a:ext cx="2245896" cy="7218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Complete ROM Workflow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5CA693-FCBC-FD9C-793A-49AD85068F3E}"/>
              </a:ext>
            </a:extLst>
          </p:cNvPr>
          <p:cNvSpPr txBox="1"/>
          <p:nvPr/>
        </p:nvSpPr>
        <p:spPr>
          <a:xfrm>
            <a:off x="6195040" y="4598712"/>
            <a:ext cx="2682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5_Complete_rom_example.xml </a:t>
            </a:r>
          </a:p>
        </p:txBody>
      </p:sp>
    </p:spTree>
    <p:extLst>
      <p:ext uri="{BB962C8B-B14F-4D97-AF65-F5344CB8AC3E}">
        <p14:creationId xmlns:p14="http://schemas.microsoft.com/office/powerpoint/2010/main" val="2414635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Diego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21" t="6536" r="7491" b="5419"/>
          <a:stretch/>
        </p:blipFill>
        <p:spPr>
          <a:xfrm>
            <a:off x="3480535" y="4376655"/>
            <a:ext cx="5270903" cy="24822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ROMs: a Brief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3366FF"/>
                </a:solidFill>
              </a:rPr>
              <a:t>Consider</a:t>
            </a:r>
            <a:r>
              <a:rPr lang="en-US" dirty="0"/>
              <a:t> a set of </a:t>
            </a:r>
            <a:r>
              <a:rPr lang="en-US" i="1" dirty="0"/>
              <a:t>N</a:t>
            </a:r>
            <a:r>
              <a:rPr lang="en-US" dirty="0"/>
              <a:t> data points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Build a </a:t>
            </a:r>
            <a:r>
              <a:rPr lang="en-US" dirty="0">
                <a:solidFill>
                  <a:srgbClr val="3366FF"/>
                </a:solidFill>
              </a:rPr>
              <a:t>surrogate model </a:t>
            </a:r>
          </a:p>
          <a:p>
            <a:pPr lvl="1"/>
            <a:r>
              <a:rPr lang="en-US" dirty="0"/>
              <a:t>Reduced Order Model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4666863" y="2424961"/>
          <a:ext cx="1111724" cy="4224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635000" imgH="241300" progId="Equation.3">
                  <p:embed/>
                </p:oleObj>
              </mc:Choice>
              <mc:Fallback>
                <p:oleObj name="Equation" r:id="rId3" imgW="635000" imgH="2413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66863" y="2424961"/>
                        <a:ext cx="1111724" cy="4224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6005996" y="2481109"/>
          <a:ext cx="1066800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609600" imgH="177800" progId="Equation.3">
                  <p:embed/>
                </p:oleObj>
              </mc:Choice>
              <mc:Fallback>
                <p:oleObj name="Equation" r:id="rId5" imgW="609600" imgH="1778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05996" y="2481109"/>
                        <a:ext cx="1066800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Line Callout 2 9"/>
          <p:cNvSpPr/>
          <p:nvPr/>
        </p:nvSpPr>
        <p:spPr bwMode="auto">
          <a:xfrm>
            <a:off x="6079819" y="3035596"/>
            <a:ext cx="3631837" cy="376362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51014"/>
              <a:gd name="adj6" fmla="val -32074"/>
            </a:avLst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Inputs: Initial and boundary conditions</a:t>
            </a:r>
          </a:p>
        </p:txBody>
      </p:sp>
      <p:sp>
        <p:nvSpPr>
          <p:cNvPr id="11" name="Line Callout 2 10"/>
          <p:cNvSpPr/>
          <p:nvPr/>
        </p:nvSpPr>
        <p:spPr bwMode="auto">
          <a:xfrm>
            <a:off x="7227547" y="1450404"/>
            <a:ext cx="2824830" cy="82263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22662"/>
              <a:gd name="adj6" fmla="val -67108"/>
            </a:avLst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Output: Simulation outcome (success/failure, max clad temperature)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/>
        </p:nvGraphicFramePr>
        <p:xfrm>
          <a:off x="5287988" y="3741991"/>
          <a:ext cx="3032125" cy="42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727200" imgH="241300" progId="Equation.3">
                  <p:embed/>
                </p:oleObj>
              </mc:Choice>
              <mc:Fallback>
                <p:oleObj name="Equation" r:id="rId7" imgW="1727200" imgH="2413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87988" y="3741991"/>
                        <a:ext cx="3032125" cy="422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411815" y="3731494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ea typeface="ＭＳ ゴシック"/>
                <a:cs typeface="Arial"/>
              </a:rPr>
              <a:t>≅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4944009" y="5897285"/>
            <a:ext cx="54823" cy="54823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4199116" y="5830064"/>
            <a:ext cx="54823" cy="54823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019482" y="5120021"/>
            <a:ext cx="54823" cy="54823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411353" y="5174844"/>
            <a:ext cx="54823" cy="54823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586024" y="5766990"/>
            <a:ext cx="54823" cy="54823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666864" y="5296438"/>
            <a:ext cx="54823" cy="54823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649899" y="5869873"/>
            <a:ext cx="54823" cy="54823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357017" y="5453613"/>
            <a:ext cx="54823" cy="54823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Object 28"/>
          <p:cNvGraphicFramePr>
            <a:graphicFrameLocks noChangeAspect="1"/>
          </p:cNvGraphicFramePr>
          <p:nvPr/>
        </p:nvGraphicFramePr>
        <p:xfrm>
          <a:off x="2571235" y="4654006"/>
          <a:ext cx="749300" cy="273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660400" imgH="241300" progId="Equation.3">
                  <p:embed/>
                </p:oleObj>
              </mc:Choice>
              <mc:Fallback>
                <p:oleObj name="Equation" r:id="rId9" imgW="660400" imgH="241300" progId="Equation.3">
                  <p:embed/>
                  <p:pic>
                    <p:nvPicPr>
                      <p:cNvPr id="29" name="Object 2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71235" y="4654006"/>
                        <a:ext cx="749300" cy="273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0" name="Straight Connector 29"/>
          <p:cNvCxnSpPr/>
          <p:nvPr/>
        </p:nvCxnSpPr>
        <p:spPr>
          <a:xfrm flipH="1" flipV="1">
            <a:off x="3320536" y="4790532"/>
            <a:ext cx="1090817" cy="384313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Object 30"/>
          <p:cNvGraphicFramePr>
            <a:graphicFrameLocks noChangeAspect="1"/>
          </p:cNvGraphicFramePr>
          <p:nvPr/>
        </p:nvGraphicFramePr>
        <p:xfrm>
          <a:off x="6874718" y="4197475"/>
          <a:ext cx="601663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342900" imgH="203200" progId="Equation.3">
                  <p:embed/>
                </p:oleObj>
              </mc:Choice>
              <mc:Fallback>
                <p:oleObj name="Equation" r:id="rId11" imgW="342900" imgH="203200" progId="Equation.3">
                  <p:embed/>
                  <p:pic>
                    <p:nvPicPr>
                      <p:cNvPr id="31" name="Object 3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874718" y="4197475"/>
                        <a:ext cx="601663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Left Brace 37"/>
          <p:cNvSpPr/>
          <p:nvPr/>
        </p:nvSpPr>
        <p:spPr bwMode="auto">
          <a:xfrm>
            <a:off x="3876493" y="2098735"/>
            <a:ext cx="236747" cy="1206926"/>
          </a:xfrm>
          <a:prstGeom prst="leftBrace">
            <a:avLst>
              <a:gd name="adj1" fmla="val 22620"/>
              <a:gd name="adj2" fmla="val 5000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 bwMode="auto">
          <a:xfrm>
            <a:off x="2138947" y="2437290"/>
            <a:ext cx="1651238" cy="60244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+mj-lt"/>
              </a:rPr>
              <a:t>(</a:t>
            </a:r>
            <a:r>
              <a:rPr lang="en-US" sz="1600" dirty="0" err="1">
                <a:latin typeface="+mj-lt"/>
              </a:rPr>
              <a:t>PointSet</a:t>
            </a:r>
            <a:r>
              <a:rPr lang="en-US" sz="1600" dirty="0">
                <a:latin typeface="+mj-lt"/>
              </a:rPr>
              <a:t>)</a:t>
            </a:r>
          </a:p>
        </p:txBody>
      </p:sp>
      <p:graphicFrame>
        <p:nvGraphicFramePr>
          <p:cNvPr id="41" name="Object 40"/>
          <p:cNvGraphicFramePr>
            <a:graphicFrameLocks noChangeAspect="1"/>
          </p:cNvGraphicFramePr>
          <p:nvPr/>
        </p:nvGraphicFramePr>
        <p:xfrm>
          <a:off x="4621063" y="4197475"/>
          <a:ext cx="601663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342900" imgH="203200" progId="Equation.3">
                  <p:embed/>
                </p:oleObj>
              </mc:Choice>
              <mc:Fallback>
                <p:oleObj name="Equation" r:id="rId13" imgW="342900" imgH="203200" progId="Equation.3">
                  <p:embed/>
                  <p:pic>
                    <p:nvPicPr>
                      <p:cNvPr id="41" name="Object 40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621063" y="4197475"/>
                        <a:ext cx="601663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Down Arrow 41"/>
          <p:cNvSpPr/>
          <p:nvPr/>
        </p:nvSpPr>
        <p:spPr bwMode="auto">
          <a:xfrm rot="16200000">
            <a:off x="5805768" y="5260313"/>
            <a:ext cx="548105" cy="386596"/>
          </a:xfrm>
          <a:prstGeom prst="downArrow">
            <a:avLst/>
          </a:prstGeom>
          <a:solidFill>
            <a:schemeClr val="accent5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8787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92" y="1205900"/>
            <a:ext cx="10415649" cy="5286975"/>
          </a:xfrm>
        </p:spPr>
        <p:txBody>
          <a:bodyPr/>
          <a:lstStyle/>
          <a:p>
            <a:r>
              <a:rPr lang="en-US" dirty="0"/>
              <a:t>Exercise 5_complete_rom_workflow.xml, </a:t>
            </a:r>
            <a:r>
              <a:rPr lang="en-US" b="1" dirty="0"/>
              <a:t>objective: </a:t>
            </a:r>
            <a:r>
              <a:rPr lang="en-US" dirty="0"/>
              <a:t>Perform the whole pipeline from space exploration, to rom training, to validation, and sampling/evaluation.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Please navigate the file and try to make sense of it.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Run the file as is and explore the outputs.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Replace all the occurrences of “</a:t>
            </a:r>
            <a:r>
              <a:rPr lang="en-US" b="1" dirty="0"/>
              <a:t>IDW”</a:t>
            </a:r>
            <a:r>
              <a:rPr lang="en-US" dirty="0"/>
              <a:t> (except the one in &lt;ROM&gt; under &lt;Models&gt;. i.e., 12 or 13 occurrences out the 14 occurrences in the file) with one of the following </a:t>
            </a:r>
            <a:r>
              <a:rPr lang="en-US" b="1" dirty="0"/>
              <a:t>at a time</a:t>
            </a:r>
            <a:r>
              <a:rPr lang="en-US" dirty="0"/>
              <a:t> [</a:t>
            </a:r>
            <a:r>
              <a:rPr lang="en-US" b="1" dirty="0"/>
              <a:t>LR, GP, SVR</a:t>
            </a:r>
            <a:r>
              <a:rPr lang="en-US" dirty="0"/>
              <a:t>] which are acronyms for linear regression, Gaussian Process Regressor, Support Vector Regressor, Multi-Layer Perceptron, and </a:t>
            </a:r>
            <a:r>
              <a:rPr lang="en-US" dirty="0" err="1"/>
              <a:t>Keras</a:t>
            </a:r>
            <a:r>
              <a:rPr lang="en-US" dirty="0"/>
              <a:t> MLP respectively. i.e., You can use </a:t>
            </a:r>
            <a:r>
              <a:rPr lang="en-US" b="1" dirty="0"/>
              <a:t>`</a:t>
            </a:r>
            <a:r>
              <a:rPr lang="en-US" b="1" dirty="0" err="1"/>
              <a:t>Cntrl</a:t>
            </a:r>
            <a:r>
              <a:rPr lang="en-US" b="1" dirty="0"/>
              <a:t>/Command F`</a:t>
            </a:r>
            <a:r>
              <a:rPr lang="en-US" dirty="0"/>
              <a:t> then find IDW and replace it with each one of the lists only in the &lt;Steps&gt; and &lt;</a:t>
            </a:r>
            <a:r>
              <a:rPr lang="en-US" dirty="0" err="1"/>
              <a:t>Outstreams</a:t>
            </a:r>
            <a:r>
              <a:rPr lang="en-US" dirty="0"/>
              <a:t>&gt;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Rerun, and explore the results.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 step 3 on (LR) instead of IDW. (</a:t>
            </a:r>
            <a:r>
              <a:rPr lang="en-US" dirty="0" err="1"/>
              <a:t>Cntrl</a:t>
            </a:r>
            <a:r>
              <a:rPr lang="en-US" dirty="0"/>
              <a:t>/Command F, LR, and replace it with GP, and so on.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30BA13-66FB-B19C-6D23-51C72514FAB4}"/>
              </a:ext>
            </a:extLst>
          </p:cNvPr>
          <p:cNvSpPr txBox="1"/>
          <p:nvPr/>
        </p:nvSpPr>
        <p:spPr>
          <a:xfrm>
            <a:off x="473194" y="2708846"/>
            <a:ext cx="11493844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~/.../</a:t>
            </a:r>
            <a:r>
              <a:rPr lang="en-US" dirty="0" err="1">
                <a:latin typeface="Lucida Console" panose="020B0609040504020204" pitchFamily="49" charset="0"/>
              </a:rPr>
              <a:t>reducedOrderModeling</a:t>
            </a:r>
            <a:r>
              <a:rPr lang="en-US" dirty="0">
                <a:latin typeface="Lucida Console" panose="020B0609040504020204" pitchFamily="49" charset="0"/>
              </a:rPr>
              <a:t>/</a:t>
            </a:r>
            <a:r>
              <a:rPr lang="en-US" dirty="0" err="1">
                <a:latin typeface="Lucida Console" panose="020B0609040504020204" pitchFamily="49" charset="0"/>
              </a:rPr>
              <a:t>execises</a:t>
            </a:r>
            <a:r>
              <a:rPr lang="en-US" dirty="0">
                <a:latin typeface="Lucida Console" panose="020B0609040504020204" pitchFamily="49" charset="0"/>
              </a:rPr>
              <a:t>&gt; </a:t>
            </a:r>
            <a:r>
              <a:rPr lang="en-US" sz="16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raven_framework</a:t>
            </a:r>
            <a:r>
              <a:rPr lang="en-US" sz="16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5_complete_rom_workflow</a:t>
            </a:r>
            <a:r>
              <a:rPr lang="en-US" sz="1600" dirty="0">
                <a:solidFill>
                  <a:schemeClr val="bg1"/>
                </a:solidFill>
                <a:latin typeface="Lucida Console" panose="020B0609040504020204" pitchFamily="49" charset="0"/>
              </a:rPr>
              <a:t>.xml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35401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B8DF089D-3D68-29A8-81A2-9DF0483F4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974" y="1567398"/>
            <a:ext cx="4934771" cy="3701077"/>
          </a:xfrm>
          <a:prstGeom prst="rect">
            <a:avLst/>
          </a:prstGeom>
        </p:spPr>
      </p:pic>
      <p:pic>
        <p:nvPicPr>
          <p:cNvPr id="17" name="Picture 16" descr="Chart, scatter chart&#10;&#10;Description automatically generated">
            <a:extLst>
              <a:ext uri="{FF2B5EF4-FFF2-40B4-BE49-F238E27FC236}">
                <a16:creationId xmlns:a16="http://schemas.microsoft.com/office/drawing/2014/main" id="{CC99EF98-04D7-E24C-9BEB-3A260D36F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1" y="1567399"/>
            <a:ext cx="4914547" cy="370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8685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8EA92835-747A-A794-8320-E0B975E7B5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408" y="1567398"/>
            <a:ext cx="4923512" cy="3701076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FE6870A8-6D90-8C62-0B8A-7E86985A4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2202" y="1567398"/>
            <a:ext cx="4939279" cy="370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7577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5</a:t>
            </a:r>
            <a:br>
              <a:rPr lang="en-US" dirty="0"/>
            </a:br>
            <a:r>
              <a:rPr lang="en-US" sz="1800" dirty="0" err="1"/>
              <a:t>Keras</a:t>
            </a:r>
            <a:r>
              <a:rPr lang="en-US" sz="1800" dirty="0"/>
              <a:t> Multi-Layer Perceptron Regressor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B97FC44A-C55C-F4B1-EE01-9100985CB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567399"/>
            <a:ext cx="5155444" cy="38613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3C475BC-3193-5702-1F64-5AB116901755}"/>
              </a:ext>
            </a:extLst>
          </p:cNvPr>
          <p:cNvSpPr txBox="1"/>
          <p:nvPr/>
        </p:nvSpPr>
        <p:spPr>
          <a:xfrm>
            <a:off x="6524677" y="4545072"/>
            <a:ext cx="44896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Keras</a:t>
            </a:r>
            <a:r>
              <a:rPr lang="en-US" sz="1400" dirty="0"/>
              <a:t> Multi-Layer </a:t>
            </a:r>
            <a:r>
              <a:rPr lang="en-US" sz="1400" dirty="0" err="1"/>
              <a:t>Perceprton</a:t>
            </a:r>
            <a:r>
              <a:rPr lang="en-US" sz="1400" dirty="0"/>
              <a:t> Regressor:</a:t>
            </a:r>
          </a:p>
          <a:p>
            <a:r>
              <a:rPr lang="en-US" sz="1400" dirty="0"/>
              <a:t>Layer1 Dense, 500, </a:t>
            </a:r>
            <a:r>
              <a:rPr lang="en-US" sz="1400" dirty="0" err="1"/>
              <a:t>relu</a:t>
            </a:r>
            <a:endParaRPr lang="en-US" sz="1400" dirty="0"/>
          </a:p>
          <a:p>
            <a:r>
              <a:rPr lang="en-US" sz="1400" dirty="0"/>
              <a:t>Leyer2 Dense, 300, </a:t>
            </a:r>
            <a:r>
              <a:rPr lang="en-US" sz="1400" dirty="0" err="1"/>
              <a:t>relu</a:t>
            </a:r>
            <a:endParaRPr lang="en-US" sz="1400" dirty="0"/>
          </a:p>
          <a:p>
            <a:r>
              <a:rPr lang="en-US" sz="1400" dirty="0"/>
              <a:t>Layer3 Dense, 200, </a:t>
            </a:r>
            <a:r>
              <a:rPr lang="en-US" sz="1400" dirty="0" err="1"/>
              <a:t>relu</a:t>
            </a:r>
            <a:endParaRPr lang="en-US" sz="1400" dirty="0"/>
          </a:p>
          <a:p>
            <a:r>
              <a:rPr lang="en-US" sz="1400" dirty="0"/>
              <a:t>Layer4 Dense, 100, </a:t>
            </a:r>
            <a:r>
              <a:rPr lang="en-US" sz="1400" dirty="0" err="1"/>
              <a:t>relu</a:t>
            </a:r>
            <a:endParaRPr lang="en-US" sz="1400" dirty="0"/>
          </a:p>
          <a:p>
            <a:r>
              <a:rPr lang="en-US" sz="1400" dirty="0"/>
              <a:t>Output Layer, 1, linear activation  </a:t>
            </a:r>
          </a:p>
        </p:txBody>
      </p:sp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0344FD55-7DC1-D4BB-8560-6163C4749F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8356" y="2963717"/>
            <a:ext cx="3342264" cy="1566947"/>
          </a:xfrm>
          <a:prstGeom prst="rect">
            <a:avLst/>
          </a:prstGeom>
        </p:spPr>
      </p:pic>
      <p:pic>
        <p:nvPicPr>
          <p:cNvPr id="26" name="Picture 25" descr="Diagram&#10;&#10;Description automatically generated">
            <a:extLst>
              <a:ext uri="{FF2B5EF4-FFF2-40B4-BE49-F238E27FC236}">
                <a16:creationId xmlns:a16="http://schemas.microsoft.com/office/drawing/2014/main" id="{E61E0B19-4304-4A24-F588-4BB7616C8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368" y="319967"/>
            <a:ext cx="3574993" cy="249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747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2C86B-FDE4-E245-8582-7DA1BEF79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407" y="3240487"/>
            <a:ext cx="8231187" cy="627864"/>
          </a:xfrm>
        </p:spPr>
        <p:txBody>
          <a:bodyPr/>
          <a:lstStyle/>
          <a:p>
            <a:pPr algn="ctr"/>
            <a:r>
              <a:rPr lang="en-US" sz="4800" dirty="0"/>
              <a:t>Thank you for your attention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D9FB3-8EC9-9C40-9433-F065D8567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261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5" name="0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944" y="1831848"/>
            <a:ext cx="4706112" cy="3194304"/>
          </a:xfrm>
          <a:prstGeom prst="rect">
            <a:avLst/>
          </a:prstGeom>
        </p:spPr>
      </p:pic>
      <p:pic>
        <p:nvPicPr>
          <p:cNvPr id="6" name="0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944" y="1831848"/>
            <a:ext cx="4706112" cy="3194304"/>
          </a:xfrm>
          <a:prstGeom prst="rect">
            <a:avLst/>
          </a:prstGeom>
        </p:spPr>
      </p:pic>
      <p:pic>
        <p:nvPicPr>
          <p:cNvPr id="7" name="0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944" y="1831848"/>
            <a:ext cx="4706112" cy="3194304"/>
          </a:xfrm>
          <a:prstGeom prst="rect">
            <a:avLst/>
          </a:prstGeom>
        </p:spPr>
      </p:pic>
      <p:pic>
        <p:nvPicPr>
          <p:cNvPr id="8" name="0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944" y="1831848"/>
            <a:ext cx="4706112" cy="3194304"/>
          </a:xfrm>
          <a:prstGeom prst="rect">
            <a:avLst/>
          </a:prstGeom>
        </p:spPr>
      </p:pic>
      <p:pic>
        <p:nvPicPr>
          <p:cNvPr id="9" name="0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944" y="1831848"/>
            <a:ext cx="4706112" cy="3194304"/>
          </a:xfrm>
          <a:prstGeom prst="rect">
            <a:avLst/>
          </a:prstGeom>
        </p:spPr>
      </p:pic>
      <p:pic>
        <p:nvPicPr>
          <p:cNvPr id="10" name="0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3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44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ROMs: a Brief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Basically we are trying to </a:t>
            </a:r>
            <a:r>
              <a:rPr lang="en-US" dirty="0">
                <a:solidFill>
                  <a:srgbClr val="3366FF"/>
                </a:solidFill>
              </a:rPr>
              <a:t>reduce the complexity </a:t>
            </a:r>
            <a:r>
              <a:rPr lang="en-US" dirty="0"/>
              <a:t>of the original model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Pros: </a:t>
            </a:r>
          </a:p>
          <a:p>
            <a:pPr lvl="1"/>
            <a:r>
              <a:rPr lang="en-US" dirty="0"/>
              <a:t>Much </a:t>
            </a:r>
            <a:r>
              <a:rPr lang="en-US" dirty="0">
                <a:solidFill>
                  <a:srgbClr val="3366FF"/>
                </a:solidFill>
              </a:rPr>
              <a:t>faster computation </a:t>
            </a:r>
            <a:r>
              <a:rPr lang="en-US" dirty="0"/>
              <a:t>of the output variable</a:t>
            </a:r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Presence of </a:t>
            </a:r>
            <a:r>
              <a:rPr lang="en-US" dirty="0">
                <a:solidFill>
                  <a:srgbClr val="3366FF"/>
                </a:solidFill>
              </a:rPr>
              <a:t>error</a:t>
            </a:r>
            <a:r>
              <a:rPr lang="en-US" dirty="0"/>
              <a:t> in the ROM computed values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3171416" y="2561037"/>
          <a:ext cx="3032125" cy="42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727200" imgH="241300" progId="Equation.3">
                  <p:embed/>
                </p:oleObj>
              </mc:Choice>
              <mc:Fallback>
                <p:oleObj name="Equation" r:id="rId2" imgW="1727200" imgH="2413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71416" y="2561037"/>
                        <a:ext cx="3032125" cy="422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287812" y="2546768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/>
                <a:ea typeface="ＭＳ ゴシック"/>
                <a:cs typeface="Times New Roman"/>
              </a:rPr>
              <a:t>≅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2" name="Line Callout 2 11"/>
          <p:cNvSpPr/>
          <p:nvPr/>
        </p:nvSpPr>
        <p:spPr bwMode="auto">
          <a:xfrm>
            <a:off x="6652540" y="3158012"/>
            <a:ext cx="2761286" cy="376362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6950"/>
              <a:gd name="adj6" fmla="val -2365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Original data (e.g., RELAP5)</a:t>
            </a:r>
          </a:p>
        </p:txBody>
      </p:sp>
      <p:sp>
        <p:nvSpPr>
          <p:cNvPr id="13" name="Line Callout 2 12"/>
          <p:cNvSpPr/>
          <p:nvPr/>
        </p:nvSpPr>
        <p:spPr bwMode="auto">
          <a:xfrm>
            <a:off x="5805022" y="2143794"/>
            <a:ext cx="3235514" cy="376362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8595"/>
              <a:gd name="adj6" fmla="val -24110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ROM (e.g., quadratic </a:t>
            </a:r>
            <a:r>
              <a:rPr lang="en-US" sz="1600" dirty="0" err="1"/>
              <a:t>regressor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9163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ROMs: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3366FF"/>
                </a:solidFill>
              </a:rPr>
              <a:t>Basic steps: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Sample original model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Train the ROM</a:t>
            </a:r>
          </a:p>
          <a:p>
            <a:pPr marL="915987" lvl="2" indent="0">
              <a:buNone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Validate the ROM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Perform desired analysis with the ROM </a:t>
            </a:r>
          </a:p>
          <a:p>
            <a:pPr marL="457200" lvl="1" indent="0">
              <a:buNone/>
            </a:pPr>
            <a:r>
              <a:rPr lang="en-US" dirty="0"/>
              <a:t>	instead of the original model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3366FF"/>
                </a:solidFill>
              </a:rPr>
              <a:t>Range of applications:</a:t>
            </a:r>
          </a:p>
          <a:p>
            <a:pPr lvl="1"/>
            <a:r>
              <a:rPr lang="en-US" dirty="0"/>
              <a:t>Uncertainty quantification / Sensitivity analysis</a:t>
            </a:r>
          </a:p>
          <a:p>
            <a:pPr lvl="1"/>
            <a:r>
              <a:rPr lang="en-US" dirty="0"/>
              <a:t>Probabilistic Risk Analysis (PRA)</a:t>
            </a:r>
          </a:p>
          <a:p>
            <a:pPr lvl="1"/>
            <a:r>
              <a:rPr lang="en-US" dirty="0"/>
              <a:t>Accelerator for stochastic analysis (adaptive sampling)</a:t>
            </a:r>
          </a:p>
          <a:p>
            <a:pPr lvl="1"/>
            <a:r>
              <a:rPr lang="en-US" dirty="0"/>
              <a:t>Prediction models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93220" y="1099764"/>
            <a:ext cx="2874781" cy="215608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94146" y="3123784"/>
            <a:ext cx="8006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Input 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4460" y="1987992"/>
            <a:ext cx="10384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Output y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4656139" y="2492376"/>
          <a:ext cx="1603711" cy="408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647700" imgH="165100" progId="Equation.3">
                  <p:embed/>
                </p:oleObj>
              </mc:Choice>
              <mc:Fallback>
                <p:oleObj name="Equation" r:id="rId3" imgW="647700" imgH="1651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6139" y="2492376"/>
                        <a:ext cx="1603711" cy="408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 bwMode="auto">
          <a:xfrm>
            <a:off x="5230644" y="2492376"/>
            <a:ext cx="299423" cy="30554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949464" y="2492004"/>
            <a:ext cx="299423" cy="30554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183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close-up of a brain&#10;&#10;Description automatically generated with medium confidence">
            <a:extLst>
              <a:ext uri="{FF2B5EF4-FFF2-40B4-BE49-F238E27FC236}">
                <a16:creationId xmlns:a16="http://schemas.microsoft.com/office/drawing/2014/main" id="{3C62E920-D5B6-174A-898D-97E6386C6B3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413707" y="4242976"/>
            <a:ext cx="1504854" cy="11681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8686" y="540630"/>
            <a:ext cx="5894628" cy="4226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Potential Surrogate models (i.e., ROMs)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8F31F178-1BDE-9E44-BE06-84F439B33BD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57032" b="10234"/>
          <a:stretch/>
        </p:blipFill>
        <p:spPr>
          <a:xfrm>
            <a:off x="6766137" y="2615245"/>
            <a:ext cx="3630847" cy="891404"/>
          </a:xfrm>
          <a:prstGeom prst="rect">
            <a:avLst/>
          </a:prstGeom>
          <a:effectLst>
            <a:reflection stA="0" endPos="65000" dist="50800" dir="5400000" sy="-100000" algn="bl" rotWithShape="0"/>
          </a:effectLst>
        </p:spPr>
      </p:pic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C3E068FA-D21C-014F-88EC-1EEFFBEEDE5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46334" t="18663" r="16016" b="42667"/>
          <a:stretch/>
        </p:blipFill>
        <p:spPr>
          <a:xfrm>
            <a:off x="5190729" y="1851239"/>
            <a:ext cx="1729559" cy="1332321"/>
          </a:xfrm>
          <a:prstGeom prst="rect">
            <a:avLst/>
          </a:prstGeom>
        </p:spPr>
      </p:pic>
      <p:pic>
        <p:nvPicPr>
          <p:cNvPr id="22" name="Picture 21" descr="Diagram&#10;&#10;Description automatically generated">
            <a:extLst>
              <a:ext uri="{FF2B5EF4-FFF2-40B4-BE49-F238E27FC236}">
                <a16:creationId xmlns:a16="http://schemas.microsoft.com/office/drawing/2014/main" id="{599487A4-AB41-0147-8F4F-46680A20603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17646" r="56076" b="44505"/>
          <a:stretch/>
        </p:blipFill>
        <p:spPr>
          <a:xfrm>
            <a:off x="6870048" y="1602174"/>
            <a:ext cx="1530116" cy="988859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</a:effectLst>
        </p:spPr>
      </p:pic>
      <p:pic>
        <p:nvPicPr>
          <p:cNvPr id="25" name="Picture 24" descr="Diagram&#10;&#10;Description automatically generated">
            <a:extLst>
              <a:ext uri="{FF2B5EF4-FFF2-40B4-BE49-F238E27FC236}">
                <a16:creationId xmlns:a16="http://schemas.microsoft.com/office/drawing/2014/main" id="{5511EA72-9455-8245-9322-6207B097BA7C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4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6497557" y="3730398"/>
            <a:ext cx="3552825" cy="230505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0233294-42A2-5443-83EF-7833E4D4CF59}"/>
              </a:ext>
            </a:extLst>
          </p:cNvPr>
          <p:cNvSpPr txBox="1"/>
          <p:nvPr/>
        </p:nvSpPr>
        <p:spPr>
          <a:xfrm>
            <a:off x="4476751" y="1630507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cs typeface="Times New Roman" panose="02020603050405020304" pitchFamily="18" charset="0"/>
              </a:rPr>
              <a:t>Support Vector Machines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244B68-597F-1417-2D71-E9B7B9335C1A}"/>
              </a:ext>
            </a:extLst>
          </p:cNvPr>
          <p:cNvSpPr txBox="1"/>
          <p:nvPr/>
        </p:nvSpPr>
        <p:spPr>
          <a:xfrm>
            <a:off x="7108859" y="3463258"/>
            <a:ext cx="211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cs typeface="Times New Roman" panose="02020603050405020304" pitchFamily="18" charset="0"/>
              </a:rPr>
              <a:t>Neural Networks</a:t>
            </a:r>
          </a:p>
        </p:txBody>
      </p:sp>
      <p:pic>
        <p:nvPicPr>
          <p:cNvPr id="13" name="Picture 12" descr="Chart, radar chart&#10;&#10;Description automatically generated">
            <a:extLst>
              <a:ext uri="{FF2B5EF4-FFF2-40B4-BE49-F238E27FC236}">
                <a16:creationId xmlns:a16="http://schemas.microsoft.com/office/drawing/2014/main" id="{1C2CDB72-63DE-0240-A0A1-2DFE92F24C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279639" y="3629912"/>
            <a:ext cx="3438525" cy="1962150"/>
          </a:xfrm>
          <a:prstGeom prst="rect">
            <a:avLst/>
          </a:prstGeom>
        </p:spPr>
      </p:pic>
      <p:pic>
        <p:nvPicPr>
          <p:cNvPr id="7" name="Picture 6" descr="Chart, diagram&#10;&#10;Description automatically generated">
            <a:extLst>
              <a:ext uri="{FF2B5EF4-FFF2-40B4-BE49-F238E27FC236}">
                <a16:creationId xmlns:a16="http://schemas.microsoft.com/office/drawing/2014/main" id="{7B39C2C2-DBEA-0343-8A8C-68E9A2D9B7A9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2383137" y="2010196"/>
            <a:ext cx="2603607" cy="1457065"/>
          </a:xfrm>
          <a:prstGeom prst="rect">
            <a:avLst/>
          </a:prstGeom>
        </p:spPr>
      </p:pic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673FC37D-C14C-41F1-A1B5-0DB7627C6F7D}"/>
              </a:ext>
            </a:extLst>
          </p:cNvPr>
          <p:cNvSpPr txBox="1">
            <a:spLocks/>
          </p:cNvSpPr>
          <p:nvPr/>
        </p:nvSpPr>
        <p:spPr>
          <a:xfrm>
            <a:off x="10382250" y="5793788"/>
            <a:ext cx="280784" cy="2069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4CE5E1DA-8DF7-FF44-A92B-B9359153D133}" type="slidenum">
              <a:rPr lang="en-US" sz="750">
                <a:solidFill>
                  <a:schemeClr val="bg2"/>
                </a:solidFill>
              </a:rPr>
              <a:pPr algn="r">
                <a:defRPr/>
              </a:pPr>
              <a:t>7</a:t>
            </a:fld>
            <a:endParaRPr lang="en-US" sz="75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17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"/>
    </mc:Choice>
    <mc:Fallback xmlns="">
      <p:transition spd="slow" advTm="7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auto">
          <a:xfrm>
            <a:off x="3481501" y="3810744"/>
            <a:ext cx="1723477" cy="2242253"/>
          </a:xfrm>
          <a:prstGeom prst="rect">
            <a:avLst/>
          </a:prstGeom>
          <a:solidFill>
            <a:srgbClr val="FF0000">
              <a:alpha val="22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ROM Modeling Within RAVEN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modeling steps that involve ROMs are available in RAVEN </a:t>
            </a:r>
          </a:p>
          <a:p>
            <a:pPr lvl="1"/>
            <a:r>
              <a:rPr lang="en-US" dirty="0">
                <a:solidFill>
                  <a:srgbClr val="3366FF"/>
                </a:solidFill>
              </a:rPr>
              <a:t>Create ROMs from a database</a:t>
            </a:r>
          </a:p>
          <a:p>
            <a:pPr lvl="1"/>
            <a:r>
              <a:rPr lang="en-US" dirty="0">
                <a:solidFill>
                  <a:srgbClr val="3366FF"/>
                </a:solidFill>
              </a:rPr>
              <a:t>Perform statistical analysis using ROMs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59836" y="2894622"/>
            <a:ext cx="5497401" cy="378709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4885081" y="2918586"/>
            <a:ext cx="2084580" cy="861919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690769" y="4113388"/>
            <a:ext cx="2366467" cy="1584180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013522" y="5939855"/>
            <a:ext cx="974891" cy="59400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272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auto">
          <a:xfrm>
            <a:off x="3268965" y="3220263"/>
            <a:ext cx="1723477" cy="2242253"/>
          </a:xfrm>
          <a:prstGeom prst="rect">
            <a:avLst/>
          </a:prstGeom>
          <a:solidFill>
            <a:srgbClr val="FF0000">
              <a:alpha val="22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47300" y="2304141"/>
            <a:ext cx="5497401" cy="37870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ROM Modeling Within RAVEN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Database (</a:t>
            </a:r>
            <a:r>
              <a:rPr lang="en-US" dirty="0" err="1"/>
              <a:t>PointSet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332F1-BAE3-4172-AA6D-91F763B329E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auto">
          <a:xfrm>
            <a:off x="5356042" y="2333720"/>
            <a:ext cx="778722" cy="35703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345872" y="4561791"/>
            <a:ext cx="694860" cy="4433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800465" y="5354989"/>
            <a:ext cx="974891" cy="59400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pitchFamily="18" charset="0"/>
            </a:endParaRPr>
          </a:p>
        </p:txBody>
      </p:sp>
      <p:cxnSp>
        <p:nvCxnSpPr>
          <p:cNvPr id="14" name="Curved Connector 13"/>
          <p:cNvCxnSpPr>
            <a:stCxn id="6" idx="2"/>
          </p:cNvCxnSpPr>
          <p:nvPr/>
        </p:nvCxnSpPr>
        <p:spPr bwMode="auto">
          <a:xfrm rot="16200000" flipH="1">
            <a:off x="5499691" y="2936464"/>
            <a:ext cx="2102780" cy="1611357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Curved Connector 14"/>
          <p:cNvCxnSpPr>
            <a:stCxn id="8" idx="0"/>
          </p:cNvCxnSpPr>
          <p:nvPr/>
        </p:nvCxnSpPr>
        <p:spPr bwMode="auto">
          <a:xfrm rot="5400000" flipH="1" flipV="1">
            <a:off x="6041608" y="4039836"/>
            <a:ext cx="561457" cy="2068850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83244869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2|9.6|22.3|10.3|8.4|0.4|9.5|22|38.1|3|37.5|26|17.3|4.8"/>
</p:tagLst>
</file>

<file path=ppt/theme/theme1.xml><?xml version="1.0" encoding="utf-8"?>
<a:theme xmlns:a="http://schemas.openxmlformats.org/drawingml/2006/main" name="INL 2020">
  <a:themeElements>
    <a:clrScheme name="INL 2020">
      <a:dk1>
        <a:srgbClr val="000000"/>
      </a:dk1>
      <a:lt1>
        <a:srgbClr val="FFFFFF"/>
      </a:lt1>
      <a:dk2>
        <a:srgbClr val="06509D"/>
      </a:dk2>
      <a:lt2>
        <a:srgbClr val="2CA8E1"/>
      </a:lt2>
      <a:accent1>
        <a:srgbClr val="8EC423"/>
      </a:accent1>
      <a:accent2>
        <a:srgbClr val="2CA8E1"/>
      </a:accent2>
      <a:accent3>
        <a:srgbClr val="832369"/>
      </a:accent3>
      <a:accent4>
        <a:srgbClr val="CF1D4C"/>
      </a:accent4>
      <a:accent5>
        <a:srgbClr val="F78E20"/>
      </a:accent5>
      <a:accent6>
        <a:srgbClr val="59595C"/>
      </a:accent6>
      <a:hlink>
        <a:srgbClr val="7F7F7F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E82F965877DA48B42BD2A948B41834" ma:contentTypeVersion="1" ma:contentTypeDescription="Create a new document." ma:contentTypeScope="" ma:versionID="2256d34d26a10fb9041f5e82347b058b">
  <xsd:schema xmlns:xsd="http://www.w3.org/2001/XMLSchema" xmlns:xs="http://www.w3.org/2001/XMLSchema" xmlns:p="http://schemas.microsoft.com/office/2006/metadata/properties" xmlns:ns2="e13a543c-6713-4e5a-aa83-cb6a8e4cb4d2" targetNamespace="http://schemas.microsoft.com/office/2006/metadata/properties" ma:root="true" ma:fieldsID="fe980c8458d991d66740f43b520c8eeb" ns2:_="">
    <xsd:import namespace="e13a543c-6713-4e5a-aa83-cb6a8e4cb4d2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3a543c-6713-4e5a-aa83-cb6a8e4cb4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3E07DB-AEBB-478A-A7F5-47E1F6E2EA6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C130B30-D30B-4810-9526-48577CF4050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4E353D1-B630-41D6-A70E-DA692254C4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3a543c-6713-4e5a-aa83-cb6a8e4cb4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9609</TotalTime>
  <Words>2933</Words>
  <Application>Microsoft Macintosh PowerPoint</Application>
  <PresentationFormat>Widescreen</PresentationFormat>
  <Paragraphs>547</Paragraphs>
  <Slides>45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5" baseType="lpstr">
      <vt:lpstr>Arial</vt:lpstr>
      <vt:lpstr>Calibri</vt:lpstr>
      <vt:lpstr>Courier</vt:lpstr>
      <vt:lpstr>Lucida Calligraphy</vt:lpstr>
      <vt:lpstr>Lucida Console</vt:lpstr>
      <vt:lpstr>Myriad Pro Cond</vt:lpstr>
      <vt:lpstr>Myriad Pro Condensed</vt:lpstr>
      <vt:lpstr>Times New Roman</vt:lpstr>
      <vt:lpstr>INL 2020</vt:lpstr>
      <vt:lpstr>Equation</vt:lpstr>
      <vt:lpstr>Reduced Order Models (ROMs) RAVEN Workshop</vt:lpstr>
      <vt:lpstr>Outline</vt:lpstr>
      <vt:lpstr>Methods and Taxonomy</vt:lpstr>
      <vt:lpstr>ROMs: a Brief Introduction</vt:lpstr>
      <vt:lpstr>ROMs: a Brief Introduction</vt:lpstr>
      <vt:lpstr>ROMs: Applications</vt:lpstr>
      <vt:lpstr>Potential Surrogate models (i.e., ROMs)</vt:lpstr>
      <vt:lpstr>ROM Modeling Within RAVEN</vt:lpstr>
      <vt:lpstr>ROM Modeling Within RAVEN</vt:lpstr>
      <vt:lpstr>ROM Modeling Within RAVEN</vt:lpstr>
      <vt:lpstr>ROM Modeling Within RAVEN</vt:lpstr>
      <vt:lpstr>ROM Pickle</vt:lpstr>
      <vt:lpstr>ROMs Available in RAVEN</vt:lpstr>
      <vt:lpstr>RAVEN ROM Hands-on Session</vt:lpstr>
      <vt:lpstr>Getting on the same page</vt:lpstr>
      <vt:lpstr>Example Code</vt:lpstr>
      <vt:lpstr>Workflow/Pipeline</vt:lpstr>
      <vt:lpstr>Workflow/Pipeline:</vt:lpstr>
      <vt:lpstr>Sample a Model and Create a Database (Exercise 1)</vt:lpstr>
      <vt:lpstr>Exercises 1</vt:lpstr>
      <vt:lpstr>Workflow/Pipeline</vt:lpstr>
      <vt:lpstr>Train a ROM</vt:lpstr>
      <vt:lpstr>Train a ROM</vt:lpstr>
      <vt:lpstr>Exercises 2</vt:lpstr>
      <vt:lpstr>Workflow/Pipeline</vt:lpstr>
      <vt:lpstr>Exercises 2b</vt:lpstr>
      <vt:lpstr>Exercises 2b</vt:lpstr>
      <vt:lpstr>Workflow/Pipeline</vt:lpstr>
      <vt:lpstr>Pickle a ROM</vt:lpstr>
      <vt:lpstr>Exercises 3</vt:lpstr>
      <vt:lpstr>Exercises 3</vt:lpstr>
      <vt:lpstr>Workflow/Pipeline</vt:lpstr>
      <vt:lpstr>Load a Pickled ROM</vt:lpstr>
      <vt:lpstr>Exercises 4</vt:lpstr>
      <vt:lpstr>Exercises 4</vt:lpstr>
      <vt:lpstr>Workflow/Pipeline</vt:lpstr>
      <vt:lpstr>Load a pretrained Pickled ROM</vt:lpstr>
      <vt:lpstr>Exercises 4b</vt:lpstr>
      <vt:lpstr>Workflow/Pipeline</vt:lpstr>
      <vt:lpstr>Exercises 5</vt:lpstr>
      <vt:lpstr>Exercises 5</vt:lpstr>
      <vt:lpstr>Exercises 5</vt:lpstr>
      <vt:lpstr>Exercises 5 Keras Multi-Layer Perceptron Regressor</vt:lpstr>
      <vt:lpstr>Thank you for your attention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Daniel L. Campbell</dc:creator>
  <cp:keywords/>
  <dc:description/>
  <cp:lastModifiedBy>Mohammad G. Abdo</cp:lastModifiedBy>
  <cp:revision>223</cp:revision>
  <dcterms:created xsi:type="dcterms:W3CDTF">2020-04-22T20:22:45Z</dcterms:created>
  <dcterms:modified xsi:type="dcterms:W3CDTF">2022-07-24T04:42:56Z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0x010100E7E82F965877DA48B42BD2A948B41834</vt:lpwstr>
  </property>
</Properties>
</file>

<file path=docProps/thumbnail.jpeg>
</file>